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6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8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2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47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495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199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37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620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6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87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011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8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0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20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3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2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4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ACEC6D4-DDCA-4733-8950-ED8B29CCF8FC}" type="datetimeFigureOut">
              <a:rPr lang="ru-RU" smtClean="0"/>
              <a:t>06.08.2021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4DEAD-85DE-4171-8900-7A7DD9A33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059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kodeks://link/d?nd=9046058&amp;point=mark=000000000000000000000000000000000000000000000000007EA0K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kodeks://link/d?nd=49904099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b="1" dirty="0" smtClean="0"/>
              <a:t>Учебно-</a:t>
            </a:r>
            <a:br>
              <a:rPr lang="ru-RU" sz="5400" b="1" dirty="0" smtClean="0"/>
            </a:br>
            <a:r>
              <a:rPr lang="ru-RU" sz="5400" b="1" dirty="0" smtClean="0"/>
              <a:t>методический центр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«Промышленная безопасность и охрана труда Новгородской области»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196" y="1447799"/>
            <a:ext cx="3775047" cy="237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69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документов.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5501" y="2052638"/>
            <a:ext cx="7462774" cy="419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326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03207" cy="1400530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C000"/>
                </a:solidFill>
              </a:rPr>
              <a:t>Предаттестационная</a:t>
            </a:r>
            <a:r>
              <a:rPr lang="ru-RU" b="1" dirty="0" smtClean="0">
                <a:solidFill>
                  <a:srgbClr val="FFC000"/>
                </a:solidFill>
              </a:rPr>
              <a:t> подготовка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 Определить класс ОПО</a:t>
            </a:r>
          </a:p>
          <a:p>
            <a:r>
              <a:rPr lang="ru-RU" sz="3200" dirty="0" smtClean="0"/>
              <a:t>2. Определить категорию работника</a:t>
            </a:r>
          </a:p>
          <a:p>
            <a:r>
              <a:rPr lang="ru-RU" sz="3200" dirty="0" smtClean="0"/>
              <a:t>3. </a:t>
            </a:r>
            <a:r>
              <a:rPr lang="ru-RU" sz="3200" dirty="0"/>
              <a:t>О</a:t>
            </a:r>
            <a:r>
              <a:rPr lang="ru-RU" sz="3200" dirty="0" smtClean="0"/>
              <a:t>пределить </a:t>
            </a:r>
            <a:r>
              <a:rPr lang="ru-RU" sz="3200" dirty="0"/>
              <a:t>о</a:t>
            </a:r>
            <a:r>
              <a:rPr lang="ru-RU" sz="3200" dirty="0" smtClean="0"/>
              <a:t>бласть аттестации</a:t>
            </a:r>
          </a:p>
          <a:p>
            <a:r>
              <a:rPr lang="ru-RU" sz="3200" dirty="0" smtClean="0"/>
              <a:t>4. Подать заявление в ТАК</a:t>
            </a:r>
          </a:p>
          <a:p>
            <a:r>
              <a:rPr lang="ru-RU" sz="3200" dirty="0" smtClean="0"/>
              <a:t>5.  Пройти подготовку к экзамену</a:t>
            </a:r>
          </a:p>
          <a:p>
            <a:r>
              <a:rPr lang="ru-RU" sz="3200" dirty="0" smtClean="0"/>
              <a:t>6. Сдать экзамен.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6105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Классы ОПО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339403"/>
            <a:ext cx="8946541" cy="4574145"/>
          </a:xfrm>
        </p:spPr>
        <p:txBody>
          <a:bodyPr>
            <a:noAutofit/>
          </a:bodyPr>
          <a:lstStyle/>
          <a:p>
            <a:r>
              <a:rPr lang="ru-RU" dirty="0"/>
              <a:t>Опасные производственные объекты в зависимости от уровня потенциальной опасности аварий на них для жизненно важных интересов личности и общества подразделяются в соответствии с критериями, указанными в </a:t>
            </a:r>
            <a:r>
              <a:rPr lang="ru-RU" dirty="0">
                <a:hlinkClick r:id="rId2" tooltip="’’О промышленной безопасности опасных производственных объектов (с изменениями на 8 декабря 2020 года)’’&#10;Федеральный закон от 21.07.1997 N 116-ФЗ&#10;Статус: действующая редакция (действ. с 08.12.2020)"/>
              </a:rPr>
              <a:t>приложении 2 </a:t>
            </a:r>
            <a:r>
              <a:rPr lang="ru-RU" dirty="0"/>
              <a:t> к настоящему Федеральному </a:t>
            </a:r>
            <a:r>
              <a:rPr lang="ru-RU" dirty="0" smtClean="0"/>
              <a:t>закону (ФЗ-116), </a:t>
            </a:r>
            <a:r>
              <a:rPr lang="ru-RU" dirty="0"/>
              <a:t>на четыре класса опасности:</a:t>
            </a:r>
          </a:p>
          <a:p>
            <a:r>
              <a:rPr lang="ru-RU" dirty="0"/>
              <a:t> </a:t>
            </a:r>
            <a:r>
              <a:rPr lang="ru-RU" dirty="0" smtClean="0"/>
              <a:t>I </a:t>
            </a:r>
            <a:r>
              <a:rPr lang="ru-RU" dirty="0"/>
              <a:t>класс опасности - опасные производственные объекты </a:t>
            </a:r>
            <a:r>
              <a:rPr lang="ru-RU" b="1" dirty="0"/>
              <a:t>чрезвычайно высокой </a:t>
            </a:r>
            <a:r>
              <a:rPr lang="ru-RU" dirty="0"/>
              <a:t>опасности;</a:t>
            </a:r>
          </a:p>
          <a:p>
            <a:r>
              <a:rPr lang="ru-RU" dirty="0"/>
              <a:t> </a:t>
            </a:r>
            <a:r>
              <a:rPr lang="ru-RU" dirty="0" smtClean="0"/>
              <a:t>II </a:t>
            </a:r>
            <a:r>
              <a:rPr lang="ru-RU" dirty="0"/>
              <a:t>класс опасности - опасные производственные объекты </a:t>
            </a:r>
            <a:r>
              <a:rPr lang="ru-RU" b="1" dirty="0"/>
              <a:t>высокой</a:t>
            </a:r>
            <a:r>
              <a:rPr lang="ru-RU" dirty="0"/>
              <a:t> опасности;</a:t>
            </a:r>
          </a:p>
          <a:p>
            <a:r>
              <a:rPr lang="ru-RU" dirty="0"/>
              <a:t> </a:t>
            </a:r>
            <a:r>
              <a:rPr lang="ru-RU" dirty="0" smtClean="0"/>
              <a:t>III </a:t>
            </a:r>
            <a:r>
              <a:rPr lang="ru-RU" dirty="0"/>
              <a:t>класс опасности - опасные производственные объекты </a:t>
            </a:r>
            <a:r>
              <a:rPr lang="ru-RU" b="1" dirty="0"/>
              <a:t>средней </a:t>
            </a:r>
            <a:r>
              <a:rPr lang="ru-RU" dirty="0"/>
              <a:t>опасности;</a:t>
            </a:r>
          </a:p>
          <a:p>
            <a:r>
              <a:rPr lang="ru-RU" dirty="0"/>
              <a:t> </a:t>
            </a:r>
            <a:r>
              <a:rPr lang="ru-RU" dirty="0" smtClean="0"/>
              <a:t>IV </a:t>
            </a:r>
            <a:r>
              <a:rPr lang="ru-RU" dirty="0"/>
              <a:t>класс опасности - опасные производственные объекты </a:t>
            </a:r>
            <a:r>
              <a:rPr lang="ru-RU" b="1" dirty="0"/>
              <a:t>низкой</a:t>
            </a:r>
            <a:r>
              <a:rPr lang="ru-RU" dirty="0"/>
              <a:t> опасности.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203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03962" cy="140053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Категории работников, обязанные получать ДПО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946761" cy="4195481"/>
          </a:xfrm>
        </p:spPr>
        <p:txBody>
          <a:bodyPr>
            <a:normAutofit fontScale="92500"/>
          </a:bodyPr>
          <a:lstStyle/>
          <a:p>
            <a:r>
              <a:rPr lang="ru-RU" dirty="0"/>
              <a:t>работники, ответственные за </a:t>
            </a:r>
            <a:r>
              <a:rPr lang="ru-RU" b="1" dirty="0"/>
              <a:t>осуществление производственного контроля </a:t>
            </a:r>
            <a:r>
              <a:rPr lang="ru-RU" dirty="0"/>
              <a:t>за соблюдением требований промышленной безопасности организациями, эксплуатирующими опасные производственные объекты</a:t>
            </a:r>
            <a:r>
              <a:rPr lang="ru-RU" dirty="0" smtClean="0"/>
              <a:t>;</a:t>
            </a:r>
            <a:r>
              <a:rPr lang="ru-RU" dirty="0"/>
              <a:t> </a:t>
            </a:r>
          </a:p>
          <a:p>
            <a:r>
              <a:rPr lang="ru-RU" dirty="0"/>
              <a:t>работники, являющиеся </a:t>
            </a:r>
            <a:r>
              <a:rPr lang="ru-RU" b="1" dirty="0"/>
              <a:t>членами аттестационных комиссий организаций</a:t>
            </a:r>
            <a:r>
              <a:rPr lang="ru-RU" dirty="0"/>
              <a:t>, осуществляющих деятельность в области промышленной безопасности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работники</a:t>
            </a:r>
            <a:r>
              <a:rPr lang="ru-RU" b="1" dirty="0"/>
              <a:t>, являющиеся специалистами, осуществляющими авторский надзор </a:t>
            </a:r>
            <a:r>
              <a:rPr lang="ru-RU" dirty="0"/>
              <a:t>в процессе строительства, реконструкции, капитального ремонта, технического перевооружения, консервации и ликвидации опасных производственных объектов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работники, </a:t>
            </a:r>
            <a:r>
              <a:rPr lang="ru-RU" b="1" dirty="0"/>
              <a:t>осуществляющие функции строительного контроля </a:t>
            </a:r>
            <a:r>
              <a:rPr lang="ru-RU" dirty="0"/>
              <a:t>при осуществлении строительства, реконструкции и капитального ремонта опасных производственных объектов.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3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Области аттестации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Приказ №334 от 04.09.2021</a:t>
            </a:r>
          </a:p>
          <a:p>
            <a:pPr marL="0" indent="0" algn="ctr">
              <a:buNone/>
            </a:pPr>
            <a:r>
              <a:rPr lang="ru-RU" sz="2800" b="1" dirty="0" smtClean="0"/>
              <a:t>«Об утверждении перечня областей аттестации в области промышленной безопасности, при эксплуатации гидротехнических сооружений, безопасности в сфере электроэнергетики.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01389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Форма заявления в ТАК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Ссылка на сайт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810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Подготовка к экзамену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ОЛИМП:ОКС</a:t>
            </a:r>
          </a:p>
          <a:p>
            <a:r>
              <a:rPr lang="ru-RU" sz="3600" dirty="0" smtClean="0"/>
              <a:t>Сайт УМЦ</a:t>
            </a:r>
          </a:p>
          <a:p>
            <a:r>
              <a:rPr lang="ru-RU" sz="3600" dirty="0" smtClean="0"/>
              <a:t>Учебно-методический кабинет РТН</a:t>
            </a:r>
          </a:p>
          <a:p>
            <a:r>
              <a:rPr lang="ru-RU" sz="3600" dirty="0" smtClean="0"/>
              <a:t>Сайты свободного доступа</a:t>
            </a:r>
          </a:p>
          <a:p>
            <a:r>
              <a:rPr lang="ru-RU" sz="3600" smtClean="0"/>
              <a:t>Сайт РТН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7742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Спасибо за внимание</a:t>
            </a:r>
            <a:r>
              <a:rPr lang="ru-RU" dirty="0" smtClean="0">
                <a:solidFill>
                  <a:srgbClr val="FFFF00"/>
                </a:solidFill>
              </a:rPr>
              <a:t>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УСПЕШНОЙ СДАЧИ ЭКЗАМЕНА!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ИНФОРМАЦИЯ ПО ВОПРОСАМ ПРОФЕССИОНАЛЬНОГО ОБУЧЕНИЯ, ДОПОЛНИТЕЛЬНОГО ПРОФЕССИОНАЛЬНОГО ОБРАЗОВАНИЯ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И ПРОВЕДЕНИЯ ПРЕДАТТЕСТАЦИОННОЙ ПОДГОТОВКИ </a:t>
            </a:r>
          </a:p>
          <a:p>
            <a:pPr algn="ctr">
              <a:buNone/>
            </a:pPr>
            <a:r>
              <a:rPr lang="ru-RU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по тел . (8162) 77-09-75</a:t>
            </a:r>
          </a:p>
          <a:p>
            <a:pPr algn="ctr">
              <a:buNone/>
            </a:pPr>
            <a:r>
              <a:rPr lang="en-US" sz="28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ot98nov@gmail.com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55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Направления подготовки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611911" cy="419548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	 </a:t>
            </a:r>
            <a:r>
              <a:rPr lang="ru-RU" sz="2800" b="1" dirty="0" smtClean="0"/>
              <a:t>Профессиональное обучение </a:t>
            </a:r>
          </a:p>
          <a:p>
            <a:pPr lvl="1"/>
            <a:r>
              <a:rPr lang="ru-RU" sz="2000" b="1" dirty="0" smtClean="0"/>
              <a:t>Программы подготовки рабочих</a:t>
            </a:r>
          </a:p>
          <a:p>
            <a:pPr lvl="1"/>
            <a:r>
              <a:rPr lang="ru-RU" sz="2000" b="1" dirty="0" smtClean="0"/>
              <a:t>Программы переподготовки рабочих</a:t>
            </a:r>
          </a:p>
          <a:p>
            <a:pPr lvl="1"/>
            <a:r>
              <a:rPr lang="ru-RU" sz="2000" b="1" dirty="0" err="1" smtClean="0"/>
              <a:t>Програнны</a:t>
            </a:r>
            <a:r>
              <a:rPr lang="ru-RU" sz="2000" b="1" dirty="0" smtClean="0"/>
              <a:t> повышения квалификации рабочих</a:t>
            </a: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sz="2800" b="1" dirty="0" smtClean="0"/>
              <a:t>Дополнительно профессиональное образование</a:t>
            </a:r>
          </a:p>
          <a:p>
            <a:pPr lvl="1"/>
            <a:r>
              <a:rPr lang="ru-RU" sz="2200" b="1" dirty="0" smtClean="0"/>
              <a:t>Программы повышения квалификации</a:t>
            </a:r>
          </a:p>
          <a:p>
            <a:pPr lvl="1"/>
            <a:endParaRPr lang="ru-RU" dirty="0"/>
          </a:p>
          <a:p>
            <a:pPr marL="457200" lvl="1" indent="0">
              <a:buNone/>
            </a:pPr>
            <a:r>
              <a:rPr lang="ru-RU" sz="2800" b="1" dirty="0" err="1" smtClean="0"/>
              <a:t>Предаттестационная</a:t>
            </a:r>
            <a:r>
              <a:rPr lang="ru-RU" sz="2800" b="1" dirty="0" smtClean="0"/>
              <a:t> подготовка по промышленной безопасности</a:t>
            </a:r>
            <a:endParaRPr lang="ru-RU" sz="2800" b="1" dirty="0"/>
          </a:p>
          <a:p>
            <a:pPr marL="457200" lvl="1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0213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Нормативно правовая база подготовки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Профессиональное обучение</a:t>
            </a:r>
          </a:p>
          <a:p>
            <a:r>
              <a:rPr lang="ru-RU" sz="2800" b="1" dirty="0" smtClean="0"/>
              <a:t>ФЗ № 273  от 29 декабря 2012г. «Об образовании в Российской федерации»</a:t>
            </a:r>
          </a:p>
          <a:p>
            <a:r>
              <a:rPr lang="ru-RU" sz="2800" b="1" dirty="0" smtClean="0"/>
              <a:t>Статья 73</a:t>
            </a:r>
          </a:p>
          <a:p>
            <a:r>
              <a:rPr lang="ru-RU" sz="2800" b="1" dirty="0" smtClean="0"/>
              <a:t>Приказ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292 от 18.04.2013г.</a:t>
            </a:r>
          </a:p>
          <a:p>
            <a:r>
              <a:rPr lang="ru-RU" sz="2800" b="1" dirty="0" smtClean="0"/>
              <a:t>Приказ </a:t>
            </a:r>
            <a:r>
              <a:rPr lang="ru-RU" sz="2800" b="1" dirty="0" err="1" smtClean="0"/>
              <a:t>Минобрнауки</a:t>
            </a:r>
            <a:r>
              <a:rPr lang="ru-RU" sz="2800" b="1" dirty="0" smtClean="0"/>
              <a:t> 513 от 02.07.2013г.</a:t>
            </a:r>
          </a:p>
          <a:p>
            <a:pPr marL="0" indent="0">
              <a:buNone/>
            </a:pPr>
            <a:r>
              <a:rPr lang="ru-RU" sz="2800" b="1" dirty="0" smtClean="0"/>
              <a:t> (</a:t>
            </a:r>
            <a:r>
              <a:rPr lang="ru-RU" sz="2800" b="1" dirty="0" err="1" smtClean="0"/>
              <a:t>изм</a:t>
            </a:r>
            <a:r>
              <a:rPr lang="ru-RU" sz="2800" b="1" dirty="0" smtClean="0"/>
              <a:t> 25.04.2019г.)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6575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Нормативно правовая база подготовки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9"/>
            <a:ext cx="10217218" cy="32016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Дополнительное профессиональное образование</a:t>
            </a:r>
          </a:p>
          <a:p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97735" y="2690336"/>
            <a:ext cx="794626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ФЗ </a:t>
            </a:r>
            <a:r>
              <a:rPr lang="ru-RU" sz="2800" b="1" dirty="0"/>
              <a:t>№ 273  от 29 декабря 2012г. «Об образовании в Российской федерации»</a:t>
            </a:r>
          </a:p>
          <a:p>
            <a:r>
              <a:rPr lang="ru-RU" sz="2800" b="1" dirty="0"/>
              <a:t>Статья </a:t>
            </a:r>
            <a:r>
              <a:rPr lang="ru-RU" sz="2800" b="1" dirty="0" smtClean="0"/>
              <a:t>76</a:t>
            </a:r>
            <a:endParaRPr lang="ru-RU" sz="2800" b="1" dirty="0"/>
          </a:p>
          <a:p>
            <a:r>
              <a:rPr lang="ru-RU" sz="2800" b="1" dirty="0"/>
              <a:t>Приказ </a:t>
            </a:r>
            <a:r>
              <a:rPr lang="ru-RU" sz="2800" b="1" dirty="0" err="1"/>
              <a:t>Минобрнауки</a:t>
            </a:r>
            <a:r>
              <a:rPr lang="ru-RU" sz="2800" b="1" dirty="0"/>
              <a:t> </a:t>
            </a:r>
            <a:r>
              <a:rPr lang="ru-RU" sz="2800" b="1" dirty="0" smtClean="0"/>
              <a:t>499 </a:t>
            </a:r>
            <a:r>
              <a:rPr lang="ru-RU" sz="2800" b="1" dirty="0"/>
              <a:t>от </a:t>
            </a:r>
            <a:r>
              <a:rPr lang="ru-RU" sz="2800" b="1" dirty="0" smtClean="0"/>
              <a:t>01.07.2013г.</a:t>
            </a:r>
          </a:p>
          <a:p>
            <a:endParaRPr lang="ru-RU" sz="28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57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676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41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00930" cy="1400530"/>
          </a:xfrm>
        </p:spPr>
        <p:txBody>
          <a:bodyPr/>
          <a:lstStyle/>
          <a:p>
            <a:r>
              <a:rPr lang="ru-RU" b="1" dirty="0" smtClean="0"/>
              <a:t>Категории лиц для направления на обучение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839636"/>
              </p:ext>
            </p:extLst>
          </p:nvPr>
        </p:nvGraphicFramePr>
        <p:xfrm>
          <a:off x="1103311" y="2052638"/>
          <a:ext cx="984373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5365">
                  <a:extLst>
                    <a:ext uri="{9D8B030D-6E8A-4147-A177-3AD203B41FA5}">
                      <a16:colId xmlns:a16="http://schemas.microsoft.com/office/drawing/2014/main" val="515126849"/>
                    </a:ext>
                  </a:extLst>
                </a:gridCol>
                <a:gridCol w="4958365">
                  <a:extLst>
                    <a:ext uri="{9D8B030D-6E8A-4147-A177-3AD203B41FA5}">
                      <a16:colId xmlns:a16="http://schemas.microsoft.com/office/drawing/2014/main" val="3122310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Профессиональное обучение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ДПО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993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освоению основных программ профессионального обучения по программам профессиональной подготовки по профессиям рабочих, должностям служащих допускаются лица различного возраста, в том числе не имеющие основного общего или среднего общего образования, включая лиц с ограниченными возможностями здоровья (с различными формами умственной отсталости). </a:t>
                      </a:r>
                    </a:p>
                    <a:p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 освоению дополнительных профессиональных программ допускаются: лица, имеющие среднее профессиональное и (или) высшее образование; лица, получающие среднее профессиональное и (или) высшее образование</a:t>
                      </a:r>
                      <a:endParaRPr lang="ru-RU" sz="1800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746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5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Обязательность подготовки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519708"/>
            <a:ext cx="8946541" cy="4728692"/>
          </a:xfrm>
        </p:spPr>
        <p:txBody>
          <a:bodyPr>
            <a:normAutofit/>
          </a:bodyPr>
          <a:lstStyle/>
          <a:p>
            <a:r>
              <a:rPr lang="ru-RU" b="1" dirty="0" smtClean="0"/>
              <a:t>ТК РФ статья 65 «документ</a:t>
            </a:r>
            <a:r>
              <a:rPr lang="ru-RU" b="1" dirty="0"/>
              <a:t> об образовании и (или) о квалификации или наличии специальных знаний - при поступлении на работу, требующую специальных знаний или специальной </a:t>
            </a:r>
            <a:r>
              <a:rPr lang="ru-RU" b="1" dirty="0" smtClean="0"/>
              <a:t>подготовки»;</a:t>
            </a:r>
          </a:p>
          <a:p>
            <a:r>
              <a:rPr lang="ru-RU" b="1" dirty="0" smtClean="0"/>
              <a:t>ФНП 461 п 19 «иметь </a:t>
            </a:r>
            <a:r>
              <a:rPr lang="ru-RU" b="1" dirty="0"/>
              <a:t>документы, подтверждающие прохождение профессионального </a:t>
            </a:r>
            <a:r>
              <a:rPr lang="ru-RU" b="1" dirty="0" smtClean="0"/>
              <a:t>обучения»;</a:t>
            </a:r>
          </a:p>
          <a:p>
            <a:r>
              <a:rPr lang="ru-RU" b="1" dirty="0" smtClean="0"/>
              <a:t>ФЗ 116 </a:t>
            </a:r>
            <a:r>
              <a:rPr lang="ru-RU" b="1" dirty="0" err="1" smtClean="0"/>
              <a:t>ст</a:t>
            </a:r>
            <a:r>
              <a:rPr lang="ru-RU" b="1" dirty="0" smtClean="0"/>
              <a:t> 14_1 Работники, в том числе руководители ОПО обязаны </a:t>
            </a:r>
            <a:r>
              <a:rPr lang="ru-RU" b="1" dirty="0"/>
              <a:t>не реже одного раза в пять лет получать дополнительное профессиональное образование в области промышленной </a:t>
            </a:r>
            <a:r>
              <a:rPr lang="ru-RU" b="1" dirty="0" smtClean="0"/>
              <a:t>безопасности (категории работников установлены в постановлении правительства № 1365 от 25.10.2019г</a:t>
            </a:r>
            <a:r>
              <a:rPr lang="ru-RU" b="1" dirty="0" smtClean="0"/>
              <a:t>. ( это же требование </a:t>
            </a:r>
            <a:r>
              <a:rPr lang="ru-RU" b="1" dirty="0" err="1" smtClean="0"/>
              <a:t>дублирется</a:t>
            </a:r>
            <a:r>
              <a:rPr lang="ru-RU" b="1" dirty="0" smtClean="0"/>
              <a:t> в постановлении правительства №1365 от 25.10.2019г)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42989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Документы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333101"/>
              </p:ext>
            </p:extLst>
          </p:nvPr>
        </p:nvGraphicFramePr>
        <p:xfrm>
          <a:off x="1103684" y="2104154"/>
          <a:ext cx="8947150" cy="278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3575">
                  <a:extLst>
                    <a:ext uri="{9D8B030D-6E8A-4147-A177-3AD203B41FA5}">
                      <a16:colId xmlns:a16="http://schemas.microsoft.com/office/drawing/2014/main" val="1653740641"/>
                    </a:ext>
                  </a:extLst>
                </a:gridCol>
                <a:gridCol w="4473575">
                  <a:extLst>
                    <a:ext uri="{9D8B030D-6E8A-4147-A177-3AD203B41FA5}">
                      <a16:colId xmlns:a16="http://schemas.microsoft.com/office/drawing/2014/main" val="2777331190"/>
                    </a:ext>
                  </a:extLst>
                </a:gridCol>
              </a:tblGrid>
              <a:tr h="97643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 профессиональном обучении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 повышении квалификации по программам ДПО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421344"/>
                  </a:ext>
                </a:extLst>
              </a:tr>
              <a:tr h="1813382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СВИДЕТЕЛЬСТВО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 профессии рабочего, должности служащего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УДОСТОВЕРЕНИЕ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 повышении квалификации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366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780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УДОСТОВЕРЕНИЕ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ФНП 461 </a:t>
            </a:r>
          </a:p>
          <a:p>
            <a:r>
              <a:rPr lang="ru-RU" dirty="0"/>
              <a:t>25. Работники ОПО, непосредственно занимающиеся эксплуатацией ПС, должны соответствовать следующим требованиям: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а) </a:t>
            </a:r>
            <a:r>
              <a:rPr lang="ru-RU" sz="2800" b="1" dirty="0"/>
              <a:t>иметь выданное в порядке, установленном эксплуатирующей организацией, удостоверение на право самостоятельной работы по соответствующим видам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480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легальности выданных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ФРДО</a:t>
            </a:r>
          </a:p>
          <a:p>
            <a:pPr algn="ctr"/>
            <a:r>
              <a:rPr lang="ru-RU" sz="2800" b="1" u="sng" dirty="0">
                <a:solidFill>
                  <a:schemeClr val="accent2"/>
                </a:solidFill>
                <a:hlinkClick r:id="rId2" tooltip="’’О федеральной информационной системе ’’Федеральный реестр сведений о документах об образовании ...’’&#10;Постановление Правительства РФ от 26.08.2013 N 729&#10;Статус: действующая редакция (действ. с 13.11.2020)"/>
              </a:rPr>
              <a:t>П</a:t>
            </a:r>
            <a:r>
              <a:rPr lang="ru-RU" sz="2800" b="1" u="sng" dirty="0" smtClean="0">
                <a:solidFill>
                  <a:schemeClr val="accent2"/>
                </a:solidFill>
                <a:hlinkClick r:id="rId2" tooltip="’’О федеральной информационной системе ’’Федеральный реестр сведений о документах об образовании ...’’&#10;Постановление Правительства РФ от 26.08.2013 N 729&#10;Статус: действующая редакция (действ. с 13.11.2020)"/>
              </a:rPr>
              <a:t>остановление </a:t>
            </a:r>
            <a:r>
              <a:rPr lang="ru-RU" sz="2800" b="1" u="sng" dirty="0">
                <a:solidFill>
                  <a:schemeClr val="accent2"/>
                </a:solidFill>
                <a:hlinkClick r:id="rId2" tooltip="’’О федеральной информационной системе ’’Федеральный реестр сведений о документах об образовании ...’’&#10;Постановление Правительства РФ от 26.08.2013 N 729&#10;Статус: действующая редакция (действ. с 13.11.2020)"/>
              </a:rPr>
              <a:t>Правительства Российской Федерации от 26 августа 2013 г. N 729 "О федеральной информационной системе "Федеральный реестр сведений о документах об образовании и (или) о квалификации, документах об обучении" </a:t>
            </a:r>
            <a:endParaRPr lang="ru-RU" sz="2800" b="1" dirty="0">
              <a:solidFill>
                <a:schemeClr val="accent2"/>
              </a:solidFill>
            </a:endParaRPr>
          </a:p>
          <a:p>
            <a:pPr algn="ctr"/>
            <a:endParaRPr lang="ru-RU" sz="2800" b="1" dirty="0" smtClean="0">
              <a:solidFill>
                <a:schemeClr val="accent2"/>
              </a:solidFill>
            </a:endParaRPr>
          </a:p>
          <a:p>
            <a:pPr algn="ctr"/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690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TM03457485[[fn=Сетка]]</Template>
  <TotalTime>112</TotalTime>
  <Words>436</Words>
  <Application>Microsoft Office PowerPoint</Application>
  <PresentationFormat>Широкоэкранный</PresentationFormat>
  <Paragraphs>86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Century Gothic</vt:lpstr>
      <vt:lpstr>Times New Roman</vt:lpstr>
      <vt:lpstr>Wingdings 3</vt:lpstr>
      <vt:lpstr>Ион</vt:lpstr>
      <vt:lpstr>     Учебно- методический центр</vt:lpstr>
      <vt:lpstr>Направления подготовки</vt:lpstr>
      <vt:lpstr>Нормативно правовая база подготовки</vt:lpstr>
      <vt:lpstr>Нормативно правовая база подготовки</vt:lpstr>
      <vt:lpstr>Категории лиц для направления на обучение</vt:lpstr>
      <vt:lpstr>Обязательность подготовки</vt:lpstr>
      <vt:lpstr>Документы</vt:lpstr>
      <vt:lpstr>УДОСТОВЕРЕНИЕ</vt:lpstr>
      <vt:lpstr>Проверка легальности выданных документов</vt:lpstr>
      <vt:lpstr>Проверка документов.</vt:lpstr>
      <vt:lpstr>Предаттестационная подготовка</vt:lpstr>
      <vt:lpstr>Классы ОПО</vt:lpstr>
      <vt:lpstr>Категории работников, обязанные получать ДПО</vt:lpstr>
      <vt:lpstr>Области аттестации</vt:lpstr>
      <vt:lpstr>Форма заявления в ТАК</vt:lpstr>
      <vt:lpstr>Подготовка к экзамену</vt:lpstr>
      <vt:lpstr>Спасибо за внимание! УСПЕШНОЙ СДАЧИ ЭКЗАМЕНА!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Учебно- методический центр</dc:title>
  <dc:creator>Dir</dc:creator>
  <cp:lastModifiedBy>Dir</cp:lastModifiedBy>
  <cp:revision>13</cp:revision>
  <dcterms:created xsi:type="dcterms:W3CDTF">2021-06-04T02:57:20Z</dcterms:created>
  <dcterms:modified xsi:type="dcterms:W3CDTF">2021-08-06T03:17:36Z</dcterms:modified>
</cp:coreProperties>
</file>