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sldIdLst>
    <p:sldId id="257" r:id="rId2"/>
    <p:sldId id="258" r:id="rId3"/>
    <p:sldId id="259" r:id="rId4"/>
    <p:sldId id="260" r:id="rId5"/>
    <p:sldId id="421" r:id="rId6"/>
    <p:sldId id="444" r:id="rId7"/>
    <p:sldId id="261" r:id="rId8"/>
    <p:sldId id="422" r:id="rId9"/>
    <p:sldId id="445" r:id="rId10"/>
    <p:sldId id="446" r:id="rId11"/>
    <p:sldId id="447" r:id="rId12"/>
    <p:sldId id="353" r:id="rId13"/>
    <p:sldId id="448" r:id="rId14"/>
    <p:sldId id="354" r:id="rId15"/>
    <p:sldId id="271" r:id="rId16"/>
    <p:sldId id="272" r:id="rId17"/>
    <p:sldId id="273" r:id="rId18"/>
    <p:sldId id="274" r:id="rId19"/>
    <p:sldId id="358" r:id="rId20"/>
    <p:sldId id="275" r:id="rId21"/>
    <p:sldId id="276" r:id="rId22"/>
    <p:sldId id="277" r:id="rId23"/>
    <p:sldId id="359" r:id="rId24"/>
    <p:sldId id="278" r:id="rId25"/>
    <p:sldId id="279" r:id="rId26"/>
    <p:sldId id="281" r:id="rId27"/>
    <p:sldId id="283" r:id="rId28"/>
    <p:sldId id="284" r:id="rId29"/>
    <p:sldId id="285" r:id="rId30"/>
    <p:sldId id="423" r:id="rId31"/>
    <p:sldId id="282" r:id="rId32"/>
    <p:sldId id="286" r:id="rId33"/>
    <p:sldId id="287" r:id="rId34"/>
    <p:sldId id="288" r:id="rId35"/>
    <p:sldId id="289" r:id="rId36"/>
    <p:sldId id="449" r:id="rId37"/>
    <p:sldId id="290" r:id="rId38"/>
    <p:sldId id="291" r:id="rId39"/>
    <p:sldId id="292" r:id="rId40"/>
    <p:sldId id="427" r:id="rId41"/>
    <p:sldId id="360" r:id="rId42"/>
    <p:sldId id="361" r:id="rId43"/>
    <p:sldId id="293" r:id="rId44"/>
    <p:sldId id="428" r:id="rId45"/>
    <p:sldId id="294" r:id="rId46"/>
    <p:sldId id="295" r:id="rId47"/>
    <p:sldId id="296" r:id="rId48"/>
    <p:sldId id="424" r:id="rId49"/>
    <p:sldId id="297" r:id="rId50"/>
    <p:sldId id="425" r:id="rId51"/>
    <p:sldId id="304" r:id="rId52"/>
    <p:sldId id="305" r:id="rId53"/>
    <p:sldId id="306" r:id="rId54"/>
    <p:sldId id="307" r:id="rId55"/>
    <p:sldId id="308" r:id="rId56"/>
    <p:sldId id="309" r:id="rId57"/>
    <p:sldId id="310" r:id="rId58"/>
    <p:sldId id="311" r:id="rId59"/>
    <p:sldId id="363" r:id="rId60"/>
    <p:sldId id="312" r:id="rId61"/>
    <p:sldId id="313" r:id="rId62"/>
    <p:sldId id="314" r:id="rId63"/>
    <p:sldId id="364" r:id="rId64"/>
    <p:sldId id="315" r:id="rId65"/>
    <p:sldId id="316" r:id="rId66"/>
    <p:sldId id="317" r:id="rId67"/>
    <p:sldId id="318" r:id="rId68"/>
    <p:sldId id="319" r:id="rId69"/>
    <p:sldId id="320" r:id="rId70"/>
    <p:sldId id="321" r:id="rId71"/>
    <p:sldId id="322" r:id="rId72"/>
    <p:sldId id="324" r:id="rId73"/>
    <p:sldId id="325" r:id="rId74"/>
    <p:sldId id="326" r:id="rId75"/>
    <p:sldId id="327" r:id="rId76"/>
    <p:sldId id="328" r:id="rId77"/>
    <p:sldId id="366" r:id="rId78"/>
    <p:sldId id="367" r:id="rId79"/>
    <p:sldId id="368" r:id="rId80"/>
    <p:sldId id="331" r:id="rId81"/>
    <p:sldId id="332" r:id="rId82"/>
    <p:sldId id="369" r:id="rId83"/>
    <p:sldId id="337" r:id="rId84"/>
    <p:sldId id="338" r:id="rId85"/>
    <p:sldId id="339" r:id="rId86"/>
    <p:sldId id="340" r:id="rId87"/>
    <p:sldId id="341" r:id="rId88"/>
    <p:sldId id="370" r:id="rId89"/>
    <p:sldId id="342" r:id="rId90"/>
    <p:sldId id="346" r:id="rId91"/>
    <p:sldId id="347" r:id="rId92"/>
    <p:sldId id="348" r:id="rId93"/>
    <p:sldId id="352" r:id="rId94"/>
    <p:sldId id="349" r:id="rId95"/>
    <p:sldId id="350" r:id="rId96"/>
    <p:sldId id="380" r:id="rId97"/>
    <p:sldId id="455" r:id="rId98"/>
    <p:sldId id="381" r:id="rId99"/>
    <p:sldId id="386" r:id="rId100"/>
    <p:sldId id="388" r:id="rId101"/>
    <p:sldId id="391" r:id="rId102"/>
    <p:sldId id="396" r:id="rId103"/>
    <p:sldId id="454" r:id="rId104"/>
    <p:sldId id="456" r:id="rId105"/>
    <p:sldId id="397" r:id="rId106"/>
    <p:sldId id="450" r:id="rId107"/>
    <p:sldId id="451" r:id="rId108"/>
    <p:sldId id="452" r:id="rId109"/>
    <p:sldId id="453" r:id="rId110"/>
    <p:sldId id="457" r:id="rId111"/>
    <p:sldId id="399" r:id="rId112"/>
    <p:sldId id="401" r:id="rId113"/>
    <p:sldId id="438" r:id="rId114"/>
    <p:sldId id="439" r:id="rId115"/>
    <p:sldId id="440" r:id="rId116"/>
    <p:sldId id="441" r:id="rId117"/>
    <p:sldId id="442" r:id="rId118"/>
    <p:sldId id="443" r:id="rId119"/>
    <p:sldId id="400" r:id="rId120"/>
    <p:sldId id="429" r:id="rId121"/>
    <p:sldId id="430" r:id="rId122"/>
    <p:sldId id="431" r:id="rId123"/>
    <p:sldId id="432" r:id="rId124"/>
    <p:sldId id="433" r:id="rId125"/>
    <p:sldId id="434" r:id="rId126"/>
    <p:sldId id="435" r:id="rId127"/>
    <p:sldId id="436" r:id="rId128"/>
    <p:sldId id="437" r:id="rId129"/>
    <p:sldId id="402" r:id="rId130"/>
    <p:sldId id="403" r:id="rId131"/>
    <p:sldId id="404" r:id="rId132"/>
    <p:sldId id="405" r:id="rId133"/>
    <p:sldId id="406" r:id="rId134"/>
    <p:sldId id="407" r:id="rId135"/>
    <p:sldId id="408" r:id="rId136"/>
    <p:sldId id="409" r:id="rId137"/>
    <p:sldId id="410" r:id="rId138"/>
    <p:sldId id="411" r:id="rId139"/>
    <p:sldId id="412" r:id="rId140"/>
    <p:sldId id="414" r:id="rId141"/>
    <p:sldId id="373" r:id="rId1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4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256205F6-C973-4F7F-B363-5CDDDD81003E}" type="datetimeFigureOut">
              <a:rPr lang="ru-RU" smtClean="0"/>
              <a:pPr/>
              <a:t>14.12.2020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BA2301E-418F-4AE9-BB0C-B1A8DADE5D11}"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med">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6205F6-C973-4F7F-B363-5CDDDD81003E}"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BA2301E-418F-4AE9-BB0C-B1A8DADE5D11}" type="slidenum">
              <a:rPr lang="ru-RU" smtClean="0"/>
              <a:pPr/>
              <a:t>‹#›</a:t>
            </a:fld>
            <a:endParaRPr lang="ru-RU"/>
          </a:p>
        </p:txBody>
      </p:sp>
    </p:spTree>
  </p:cSld>
  <p:clrMapOvr>
    <a:masterClrMapping/>
  </p:clrMapOvr>
  <p:transition spd="med">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6205F6-C973-4F7F-B363-5CDDDD81003E}"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BA2301E-418F-4AE9-BB0C-B1A8DADE5D11}" type="slidenum">
              <a:rPr lang="ru-RU" smtClean="0"/>
              <a:pPr/>
              <a:t>‹#›</a:t>
            </a:fld>
            <a:endParaRPr lang="ru-RU"/>
          </a:p>
        </p:txBody>
      </p:sp>
    </p:spTree>
  </p:cSld>
  <p:clrMapOvr>
    <a:masterClrMapping/>
  </p:clrMapOvr>
  <p:transition spd="med">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56205F6-C973-4F7F-B363-5CDDDD81003E}"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BA2301E-418F-4AE9-BB0C-B1A8DADE5D11}" type="slidenum">
              <a:rPr lang="ru-RU" smtClean="0"/>
              <a:pPr/>
              <a:t>‹#›</a:t>
            </a:fld>
            <a:endParaRPr lang="ru-RU"/>
          </a:p>
        </p:txBody>
      </p:sp>
    </p:spTree>
  </p:cSld>
  <p:clrMapOvr>
    <a:masterClrMapping/>
  </p:clrMapOvr>
  <p:transition spd="med">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256205F6-C973-4F7F-B363-5CDDDD81003E}" type="datetimeFigureOut">
              <a:rPr lang="ru-RU" smtClean="0"/>
              <a:pPr/>
              <a:t>14.12.2020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BA2301E-418F-4AE9-BB0C-B1A8DADE5D11}"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med">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56205F6-C973-4F7F-B363-5CDDDD81003E}" type="datetimeFigureOut">
              <a:rPr lang="ru-RU" smtClean="0"/>
              <a:pPr/>
              <a:t>14.12.2020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9BA2301E-418F-4AE9-BB0C-B1A8DADE5D11}"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56205F6-C973-4F7F-B363-5CDDDD81003E}" type="datetimeFigureOut">
              <a:rPr lang="ru-RU" smtClean="0"/>
              <a:pPr/>
              <a:t>14.12.2020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9BA2301E-418F-4AE9-BB0C-B1A8DADE5D11}" type="slidenum">
              <a:rPr lang="ru-RU" smtClean="0"/>
              <a:pPr/>
              <a:t>‹#›</a:t>
            </a:fld>
            <a:endParaRPr lang="ru-RU"/>
          </a:p>
        </p:txBody>
      </p:sp>
    </p:spTree>
  </p:cSld>
  <p:clrMapOvr>
    <a:masterClrMapping/>
  </p:clrMapOvr>
  <p:transition spd="med">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56205F6-C973-4F7F-B363-5CDDDD81003E}" type="datetimeFigureOut">
              <a:rPr lang="ru-RU" smtClean="0"/>
              <a:pPr/>
              <a:t>14.12.2020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BA2301E-418F-4AE9-BB0C-B1A8DADE5D11}"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56205F6-C973-4F7F-B363-5CDDDD81003E}" type="datetimeFigureOut">
              <a:rPr lang="ru-RU" smtClean="0"/>
              <a:pPr/>
              <a:t>14.12.2020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BA2301E-418F-4AE9-BB0C-B1A8DADE5D11}" type="slidenum">
              <a:rPr lang="ru-RU" smtClean="0"/>
              <a:pPr/>
              <a:t>‹#›</a:t>
            </a:fld>
            <a:endParaRPr lang="ru-RU"/>
          </a:p>
        </p:txBody>
      </p:sp>
    </p:spTree>
  </p:cSld>
  <p:clrMapOvr>
    <a:masterClrMapping/>
  </p:clrMapOvr>
  <p:transition spd="med">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256205F6-C973-4F7F-B363-5CDDDD81003E}" type="datetimeFigureOut">
              <a:rPr lang="ru-RU" smtClean="0"/>
              <a:pPr/>
              <a:t>14.12.2020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BA2301E-418F-4AE9-BB0C-B1A8DADE5D11}"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transition spd="med">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256205F6-C973-4F7F-B363-5CDDDD81003E}" type="datetimeFigureOut">
              <a:rPr lang="ru-RU" smtClean="0"/>
              <a:pPr/>
              <a:t>14.12.2020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BA2301E-418F-4AE9-BB0C-B1A8DADE5D11}"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transition spd="med">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56205F6-C973-4F7F-B363-5CDDDD81003E}" type="datetimeFigureOut">
              <a:rPr lang="ru-RU" smtClean="0"/>
              <a:pPr/>
              <a:t>14.12.2020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BA2301E-418F-4AE9-BB0C-B1A8DADE5D11}"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spd="med">
    <p:wipe dir="u"/>
  </p:transition>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785794"/>
            <a:ext cx="7772400" cy="3786213"/>
          </a:xfrm>
          <a:effectLst>
            <a:glow rad="63500">
              <a:schemeClr val="accent2">
                <a:satMod val="175000"/>
                <a:alpha val="40000"/>
              </a:schemeClr>
            </a:glow>
            <a:outerShdw blurRad="40000" dist="20000" dir="5400000" rotWithShape="0">
              <a:srgbClr val="000000">
                <a:alpha val="38000"/>
              </a:srgbClr>
            </a:outerShdw>
          </a:effectLst>
          <a:scene3d>
            <a:camera prst="orthographicFront"/>
            <a:lightRig rig="threePt" dir="t"/>
          </a:scene3d>
          <a:sp3d>
            <a:bevelT w="114300" prst="hardEdge"/>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800" b="1" dirty="0" smtClean="0"/>
              <a:t>ФЕДЕРАЛЬНАЯ СЛУЖБА ПО ЭКОЛОГИЧЕСКОМУ, </a:t>
            </a:r>
            <a:r>
              <a:rPr lang="ru-RU" sz="2800" b="1" u="sng" dirty="0" smtClean="0"/>
              <a:t>ТЕХНОЛОГИЧЕСКОМУ И АТОМНОМУ НАДЗОРУ </a:t>
            </a:r>
            <a:r>
              <a:rPr lang="ru-RU" sz="2800" dirty="0" smtClean="0"/>
              <a:t/>
            </a:r>
            <a:br>
              <a:rPr lang="ru-RU" sz="2800" dirty="0" smtClean="0"/>
            </a:br>
            <a:r>
              <a:rPr lang="ru-RU" sz="3200" b="1" dirty="0" smtClean="0">
                <a:solidFill>
                  <a:schemeClr val="accent6">
                    <a:lumMod val="50000"/>
                  </a:schemeClr>
                </a:solidFill>
              </a:rPr>
              <a:t>Федеральные  </a:t>
            </a:r>
            <a:r>
              <a:rPr lang="ru-RU" sz="3200" b="1" dirty="0">
                <a:solidFill>
                  <a:schemeClr val="accent6">
                    <a:lumMod val="50000"/>
                  </a:schemeClr>
                </a:solidFill>
              </a:rPr>
              <a:t>нормы и  правила  в области  промышленной  безопасности</a:t>
            </a:r>
            <a:br>
              <a:rPr lang="ru-RU" sz="3200" b="1" dirty="0">
                <a:solidFill>
                  <a:schemeClr val="accent6">
                    <a:lumMod val="50000"/>
                  </a:schemeClr>
                </a:solidFill>
              </a:rPr>
            </a:br>
            <a:r>
              <a:rPr lang="ru-RU" sz="3200" b="1" dirty="0">
                <a:solidFill>
                  <a:schemeClr val="accent6">
                    <a:lumMod val="50000"/>
                  </a:schemeClr>
                </a:solidFill>
              </a:rPr>
              <a:t> «Правила безопасности опасных производственных объектов, на которых </a:t>
            </a:r>
            <a:br>
              <a:rPr lang="ru-RU" sz="3200" b="1" dirty="0">
                <a:solidFill>
                  <a:schemeClr val="accent6">
                    <a:lumMod val="50000"/>
                  </a:schemeClr>
                </a:solidFill>
              </a:rPr>
            </a:br>
            <a:r>
              <a:rPr lang="ru-RU" sz="3200" b="1" dirty="0">
                <a:solidFill>
                  <a:schemeClr val="accent6">
                    <a:lumMod val="50000"/>
                  </a:schemeClr>
                </a:solidFill>
              </a:rPr>
              <a:t>используются подъемные сооружения»</a:t>
            </a:r>
            <a:endParaRPr lang="ru-RU" sz="3200" dirty="0">
              <a:solidFill>
                <a:schemeClr val="accent6">
                  <a:lumMod val="50000"/>
                </a:schemeClr>
              </a:solidFill>
            </a:endParaRPr>
          </a:p>
        </p:txBody>
      </p:sp>
      <p:sp>
        <p:nvSpPr>
          <p:cNvPr id="5" name="Подзаголовок 4"/>
          <p:cNvSpPr>
            <a:spLocks noGrp="1"/>
          </p:cNvSpPr>
          <p:nvPr>
            <p:ph type="subTitle" idx="1"/>
          </p:nvPr>
        </p:nvSpPr>
        <p:spPr>
          <a:xfrm>
            <a:off x="1371600" y="4857760"/>
            <a:ext cx="7129490" cy="1714512"/>
          </a:xfrm>
          <a:ln>
            <a:noFill/>
          </a:ln>
          <a:effectLst>
            <a:outerShdw blurRad="50800" dist="38100" dir="5400000" algn="t" rotWithShape="0">
              <a:prstClr val="black">
                <a:alpha val="40000"/>
              </a:prstClr>
            </a:outerShdw>
          </a:effectLst>
        </p:spPr>
        <p:txBody>
          <a:bodyPr>
            <a:normAutofit fontScale="55000" lnSpcReduction="20000"/>
          </a:bodyPr>
          <a:lstStyle/>
          <a:p>
            <a:r>
              <a:rPr lang="ru-RU" b="1" dirty="0" smtClean="0"/>
              <a:t> </a:t>
            </a:r>
            <a:endParaRPr lang="ru-RU" dirty="0" smtClean="0"/>
          </a:p>
          <a:p>
            <a:r>
              <a:rPr lang="ru-RU" b="1" dirty="0" smtClean="0"/>
              <a:t> ПРИКАЗ</a:t>
            </a:r>
            <a:endParaRPr lang="ru-RU" dirty="0" smtClean="0"/>
          </a:p>
          <a:p>
            <a:r>
              <a:rPr lang="ru-RU" b="1" dirty="0" smtClean="0"/>
              <a:t> </a:t>
            </a:r>
            <a:endParaRPr lang="ru-RU" dirty="0" smtClean="0"/>
          </a:p>
          <a:p>
            <a:r>
              <a:rPr lang="ru-RU" b="1" dirty="0" smtClean="0"/>
              <a:t>  от 12 ноября 2013 года N 533</a:t>
            </a:r>
            <a:endParaRPr lang="ru-RU" dirty="0" smtClean="0"/>
          </a:p>
          <a:p>
            <a:r>
              <a:rPr lang="ru-RU" b="1" dirty="0" smtClean="0"/>
              <a:t> </a:t>
            </a:r>
            <a:endParaRPr lang="ru-RU" dirty="0" smtClean="0"/>
          </a:p>
          <a:p>
            <a:r>
              <a:rPr lang="ru-RU" dirty="0" smtClean="0"/>
              <a:t>зарегистрированы в Минюсте России 31.12.2013 </a:t>
            </a:r>
            <a:r>
              <a:rPr lang="ru-RU" dirty="0" err="1" smtClean="0"/>
              <a:t>рег.№</a:t>
            </a:r>
            <a:r>
              <a:rPr lang="ru-RU" dirty="0" smtClean="0"/>
              <a:t> 30992</a:t>
            </a:r>
            <a:endParaRPr lang="ru-RU"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dirty="0" smtClean="0">
                <a:solidFill>
                  <a:srgbClr val="C00000"/>
                </a:solidFill>
              </a:rPr>
              <a:t>Техническое освидетельствование ПС</a:t>
            </a:r>
            <a:endParaRPr lang="ru-RU" dirty="0">
              <a:solidFill>
                <a:srgbClr val="C00000"/>
              </a:solidFill>
            </a:endParaRPr>
          </a:p>
        </p:txBody>
      </p:sp>
      <p:sp>
        <p:nvSpPr>
          <p:cNvPr id="3" name="Содержимое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r>
              <a:rPr lang="ru-RU" dirty="0" smtClean="0">
                <a:solidFill>
                  <a:schemeClr val="bg1"/>
                </a:solidFill>
              </a:rPr>
              <a:t>Комплекс административно-технических мер, направленных на подтверждение работоспособности и промышленной безопасности ПС в эксплуатации.</a:t>
            </a:r>
          </a:p>
          <a:p>
            <a:endParaRPr lang="ru-RU" dirty="0"/>
          </a:p>
        </p:txBody>
      </p:sp>
    </p:spTree>
  </p:cSld>
  <p:clrMapOvr>
    <a:masterClrMapping/>
  </p:clrMapOvr>
  <p:transition spd="med">
    <p:wipe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sz="3600" dirty="0" smtClean="0">
                <a:effectLst/>
              </a:rPr>
              <a:t>Техническое освидетельствование ПС</a:t>
            </a:r>
            <a:endParaRPr lang="ru-RU" sz="36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ru-RU" dirty="0" smtClean="0"/>
              <a:t>П.169. ПС в течение срока службы должны подвергаться периодическому техническому освидетельствованию:</a:t>
            </a:r>
          </a:p>
          <a:p>
            <a:pPr>
              <a:buNone/>
            </a:pPr>
            <a:r>
              <a:rPr lang="ru-RU" dirty="0" smtClean="0"/>
              <a:t> </a:t>
            </a:r>
          </a:p>
          <a:p>
            <a:r>
              <a:rPr lang="ru-RU" b="1" dirty="0" smtClean="0">
                <a:solidFill>
                  <a:srgbClr val="C00000"/>
                </a:solidFill>
              </a:rPr>
              <a:t>а) частичному - не реже одного раза в 12 месяцев;</a:t>
            </a:r>
          </a:p>
          <a:p>
            <a:pPr>
              <a:buNone/>
            </a:pPr>
            <a:r>
              <a:rPr lang="ru-RU" dirty="0" smtClean="0">
                <a:solidFill>
                  <a:srgbClr val="C00000"/>
                </a:solidFill>
              </a:rPr>
              <a:t> </a:t>
            </a:r>
          </a:p>
          <a:p>
            <a:r>
              <a:rPr lang="ru-RU" b="1" dirty="0" smtClean="0">
                <a:solidFill>
                  <a:srgbClr val="C00000"/>
                </a:solidFill>
              </a:rPr>
              <a:t>б) полному - не реже одного раза в 3 года,</a:t>
            </a:r>
          </a:p>
          <a:p>
            <a:pPr>
              <a:buNone/>
            </a:pPr>
            <a:r>
              <a:rPr lang="ru-RU" dirty="0" smtClean="0"/>
              <a:t>     за исключением редко используемых ПС </a:t>
            </a:r>
            <a:r>
              <a:rPr lang="ru-RU" dirty="0" smtClean="0">
                <a:solidFill>
                  <a:srgbClr val="C00000"/>
                </a:solidFill>
              </a:rPr>
              <a:t>(ПС для обслуживания машинных залов, электрических и насосных станций, компрессорных установок</a:t>
            </a:r>
            <a:r>
              <a:rPr lang="ru-RU" dirty="0" smtClean="0"/>
              <a:t>, а также других ПС, используемых только при ремонте оборудования, для которых полное техническое освидетельствование проводят 1 раз в 5 лет). </a:t>
            </a:r>
          </a:p>
          <a:p>
            <a:pPr>
              <a:buNone/>
            </a:pPr>
            <a:r>
              <a:rPr lang="ru-RU" dirty="0" smtClean="0"/>
              <a:t>Вопрос 63</a:t>
            </a:r>
          </a:p>
          <a:p>
            <a:endParaRPr lang="ru-RU" dirty="0"/>
          </a:p>
        </p:txBody>
      </p:sp>
    </p:spTree>
  </p:cSld>
  <p:clrMapOvr>
    <a:masterClrMapping/>
  </p:clrMapOvr>
  <p:transition spd="med">
    <p:wipe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dirty="0" smtClean="0">
                <a:effectLst/>
              </a:rPr>
              <a:t>Техническое освидетельствование ПС</a:t>
            </a:r>
            <a:endParaRPr lang="ru-RU" sz="3600" dirty="0"/>
          </a:p>
        </p:txBody>
      </p:sp>
      <p:graphicFrame>
        <p:nvGraphicFramePr>
          <p:cNvPr id="4" name="Содержимое 3"/>
          <p:cNvGraphicFramePr>
            <a:graphicFrameLocks noGrp="1"/>
          </p:cNvGraphicFramePr>
          <p:nvPr>
            <p:ph idx="1"/>
          </p:nvPr>
        </p:nvGraphicFramePr>
        <p:xfrm>
          <a:off x="457200" y="1646238"/>
          <a:ext cx="8229600" cy="40335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ru-RU" b="0" dirty="0" smtClean="0"/>
                        <a:t>ПТО</a:t>
                      </a:r>
                      <a:endParaRPr lang="ru-RU" b="0" dirty="0"/>
                    </a:p>
                  </a:txBody>
                  <a:tcPr marL="91441" marR="91441"/>
                </a:tc>
                <a:tc>
                  <a:txBody>
                    <a:bodyPr/>
                    <a:lstStyle/>
                    <a:p>
                      <a:pPr algn="ctr"/>
                      <a:r>
                        <a:rPr lang="ru-RU" b="0" dirty="0" smtClean="0"/>
                        <a:t>ЧТО</a:t>
                      </a:r>
                      <a:endParaRPr lang="ru-RU" b="0" dirty="0"/>
                    </a:p>
                  </a:txBody>
                  <a:tcPr marL="91441" marR="9144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latin typeface="+mn-lt"/>
                          <a:ea typeface="+mn-ea"/>
                          <a:cs typeface="+mn-cs"/>
                        </a:rPr>
                        <a:t> а) осмотр</a:t>
                      </a:r>
                    </a:p>
                    <a:p>
                      <a:endParaRPr kumimoji="0" lang="ru-RU" sz="1800" b="1" kern="1200" dirty="0">
                        <a:solidFill>
                          <a:schemeClr val="dk1"/>
                        </a:solidFill>
                        <a:latin typeface="+mn-lt"/>
                        <a:ea typeface="+mn-ea"/>
                        <a:cs typeface="+mn-cs"/>
                      </a:endParaRP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latin typeface="+mn-lt"/>
                          <a:ea typeface="+mn-ea"/>
                          <a:cs typeface="+mn-cs"/>
                        </a:rPr>
                        <a:t> а) осмотр</a:t>
                      </a:r>
                    </a:p>
                    <a:p>
                      <a:endParaRPr lang="ru-RU" b="1" dirty="0"/>
                    </a:p>
                  </a:txBody>
                  <a:tcPr marL="91441" marR="9144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latin typeface="+mn-lt"/>
                          <a:ea typeface="+mn-ea"/>
                          <a:cs typeface="+mn-cs"/>
                        </a:rPr>
                        <a:t>б) статические испытания;</a:t>
                      </a:r>
                    </a:p>
                    <a:p>
                      <a:endParaRPr lang="ru-RU" b="1" dirty="0"/>
                    </a:p>
                  </a:txBody>
                  <a:tcPr marL="91441" marR="91441"/>
                </a:tc>
                <a:tc>
                  <a:txBody>
                    <a:bodyPr/>
                    <a:lstStyle/>
                    <a:p>
                      <a:r>
                        <a:rPr lang="ru-RU" b="1" dirty="0" smtClean="0"/>
                        <a:t>-</a:t>
                      </a:r>
                      <a:endParaRPr lang="ru-RU" b="1" dirty="0"/>
                    </a:p>
                  </a:txBody>
                  <a:tcPr marL="91441" marR="91441"/>
                </a:tc>
              </a:tr>
              <a:tr h="370840">
                <a:tc>
                  <a:txBody>
                    <a:bodyPr/>
                    <a:lstStyle/>
                    <a:p>
                      <a:r>
                        <a:rPr kumimoji="0" lang="ru-RU" sz="1800" b="1" kern="1200" dirty="0" smtClean="0">
                          <a:solidFill>
                            <a:schemeClr val="dk1"/>
                          </a:solidFill>
                          <a:latin typeface="+mn-lt"/>
                          <a:ea typeface="+mn-ea"/>
                          <a:cs typeface="+mn-cs"/>
                        </a:rPr>
                        <a:t>в) динамические испытаниям</a:t>
                      </a:r>
                      <a:endParaRPr lang="ru-RU" b="1" dirty="0"/>
                    </a:p>
                  </a:txBody>
                  <a:tcPr marL="91441" marR="91441"/>
                </a:tc>
                <a:tc>
                  <a:txBody>
                    <a:bodyPr/>
                    <a:lstStyle/>
                    <a:p>
                      <a:r>
                        <a:rPr lang="ru-RU" b="1" dirty="0" smtClean="0"/>
                        <a:t>-</a:t>
                      </a:r>
                      <a:endParaRPr lang="ru-RU" b="1" dirty="0"/>
                    </a:p>
                  </a:txBody>
                  <a:tcPr marL="91441" marR="91441"/>
                </a:tc>
              </a:tr>
              <a:tr h="370840">
                <a:tc>
                  <a:txBody>
                    <a:bodyPr/>
                    <a:lstStyle/>
                    <a:p>
                      <a:r>
                        <a:rPr kumimoji="0" lang="ru-RU" sz="1800" b="1" kern="1200" dirty="0" err="1" smtClean="0">
                          <a:solidFill>
                            <a:schemeClr val="dk1"/>
                          </a:solidFill>
                          <a:latin typeface="+mn-lt"/>
                          <a:ea typeface="+mn-ea"/>
                          <a:cs typeface="+mn-cs"/>
                        </a:rPr>
                        <a:t>д</a:t>
                      </a:r>
                      <a:r>
                        <a:rPr kumimoji="0" lang="ru-RU" sz="1800" b="1" kern="1200" dirty="0" smtClean="0">
                          <a:solidFill>
                            <a:schemeClr val="dk1"/>
                          </a:solidFill>
                          <a:latin typeface="+mn-lt"/>
                          <a:ea typeface="+mn-ea"/>
                          <a:cs typeface="+mn-cs"/>
                        </a:rPr>
                        <a:t>) испытания на устойчивость для ПС, имеющих в паспорте характеристики устойчивости (с учетом указаний пунктов 190-191 настоящих ФНП), за исключением ПС не требующих </a:t>
                      </a:r>
                      <a:r>
                        <a:rPr kumimoji="0" lang="ru-RU" sz="1800" b="1" kern="1200" dirty="0" err="1" smtClean="0">
                          <a:solidFill>
                            <a:schemeClr val="dk1"/>
                          </a:solidFill>
                          <a:latin typeface="+mn-lt"/>
                          <a:ea typeface="+mn-ea"/>
                          <a:cs typeface="+mn-cs"/>
                        </a:rPr>
                        <a:t>домонтажа</a:t>
                      </a:r>
                      <a:r>
                        <a:rPr kumimoji="0" lang="ru-RU" sz="1800" b="1" kern="1200" dirty="0" smtClean="0">
                          <a:solidFill>
                            <a:schemeClr val="dk1"/>
                          </a:solidFill>
                          <a:latin typeface="+mn-lt"/>
                          <a:ea typeface="+mn-ea"/>
                          <a:cs typeface="+mn-cs"/>
                        </a:rPr>
                        <a:t> на месте их эксплуатации</a:t>
                      </a:r>
                      <a:endParaRPr lang="ru-RU" b="1" dirty="0"/>
                    </a:p>
                  </a:txBody>
                  <a:tcPr marL="91441" marR="91441"/>
                </a:tc>
                <a:tc>
                  <a:txBody>
                    <a:bodyPr/>
                    <a:lstStyle/>
                    <a:p>
                      <a:r>
                        <a:rPr kumimoji="0" lang="ru-RU" sz="1800" b="1" kern="1200" dirty="0" err="1" smtClean="0">
                          <a:solidFill>
                            <a:schemeClr val="dk1"/>
                          </a:solidFill>
                          <a:latin typeface="+mn-lt"/>
                          <a:ea typeface="+mn-ea"/>
                          <a:cs typeface="+mn-cs"/>
                        </a:rPr>
                        <a:t>д</a:t>
                      </a:r>
                      <a:r>
                        <a:rPr kumimoji="0" lang="ru-RU" sz="1800" b="1" kern="1200" dirty="0" smtClean="0">
                          <a:solidFill>
                            <a:schemeClr val="dk1"/>
                          </a:solidFill>
                          <a:latin typeface="+mn-lt"/>
                          <a:ea typeface="+mn-ea"/>
                          <a:cs typeface="+mn-cs"/>
                        </a:rPr>
                        <a:t>) испытания на устойчивость для ПС, имеющих в паспорте характеристики устойчивости (с учетом указаний пунктов 190-191 настоящих ФНП), за исключением ПС не требующих </a:t>
                      </a:r>
                      <a:r>
                        <a:rPr kumimoji="0" lang="ru-RU" sz="1800" b="1" kern="1200" dirty="0" err="1" smtClean="0">
                          <a:solidFill>
                            <a:schemeClr val="dk1"/>
                          </a:solidFill>
                          <a:latin typeface="+mn-lt"/>
                          <a:ea typeface="+mn-ea"/>
                          <a:cs typeface="+mn-cs"/>
                        </a:rPr>
                        <a:t>домонтажа</a:t>
                      </a:r>
                      <a:r>
                        <a:rPr kumimoji="0" lang="ru-RU" sz="1800" b="1" kern="1200" dirty="0" smtClean="0">
                          <a:solidFill>
                            <a:schemeClr val="dk1"/>
                          </a:solidFill>
                          <a:latin typeface="+mn-lt"/>
                          <a:ea typeface="+mn-ea"/>
                          <a:cs typeface="+mn-cs"/>
                        </a:rPr>
                        <a:t> на месте их эксплуатации</a:t>
                      </a:r>
                      <a:endParaRPr lang="ru-RU" b="1" dirty="0"/>
                    </a:p>
                  </a:txBody>
                  <a:tcPr marL="91441" marR="91441"/>
                </a:tc>
              </a:tr>
            </a:tbl>
          </a:graphicData>
        </a:graphic>
      </p:graphicFrame>
    </p:spTree>
  </p:cSld>
  <p:clrMapOvr>
    <a:masterClrMapping/>
  </p:clrMapOvr>
  <p:transition spd="med">
    <p:wipe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dirty="0" smtClean="0"/>
              <a:t/>
            </a:r>
            <a:br>
              <a:rPr lang="ru-RU" dirty="0" smtClean="0"/>
            </a:br>
            <a:r>
              <a:rPr lang="ru-RU" dirty="0" smtClean="0"/>
              <a:t/>
            </a:r>
            <a:br>
              <a:rPr lang="ru-RU" dirty="0" smtClean="0"/>
            </a:br>
            <a:r>
              <a:rPr lang="ru-RU" sz="4400" dirty="0" smtClean="0"/>
              <a:t> </a:t>
            </a:r>
            <a:br>
              <a:rPr lang="ru-RU" sz="4400" dirty="0" smtClean="0"/>
            </a:br>
            <a:r>
              <a:rPr lang="ru-RU" sz="2700" b="1" dirty="0" smtClean="0"/>
              <a:t>Статические испытания</a:t>
            </a:r>
            <a:br>
              <a:rPr lang="ru-RU" sz="2700" b="1" dirty="0" smtClean="0"/>
            </a:br>
            <a:r>
              <a:rPr lang="ru-RU" sz="2700" b="1" dirty="0" smtClean="0"/>
              <a:t>должны проводиться со следующими нагрузками:</a:t>
            </a:r>
            <a:endParaRPr lang="ru-RU" sz="2700" b="1"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buNone/>
            </a:pPr>
            <a:endParaRPr lang="ru-RU" dirty="0" smtClean="0"/>
          </a:p>
          <a:p>
            <a:r>
              <a:rPr lang="ru-RU" sz="3300" b="1" dirty="0" smtClean="0"/>
              <a:t>Статические испытания 125% - для ПС всех типов (кроме подъемников);</a:t>
            </a:r>
          </a:p>
          <a:p>
            <a:pPr>
              <a:buNone/>
            </a:pPr>
            <a:r>
              <a:rPr lang="ru-RU" sz="3300" b="1" dirty="0" smtClean="0"/>
              <a:t> </a:t>
            </a:r>
          </a:p>
          <a:p>
            <a:r>
              <a:rPr lang="ru-RU" sz="3300" b="1" dirty="0" smtClean="0"/>
              <a:t>140 % - для кранов-трубоукладчиков;</a:t>
            </a:r>
          </a:p>
          <a:p>
            <a:pPr>
              <a:buNone/>
            </a:pPr>
            <a:r>
              <a:rPr lang="ru-RU" sz="3300" b="1" dirty="0" smtClean="0"/>
              <a:t> </a:t>
            </a:r>
          </a:p>
          <a:p>
            <a:r>
              <a:rPr lang="ru-RU" sz="3300" b="1" dirty="0" smtClean="0"/>
              <a:t>200 % - для грузопассажирских и фасадных строительных подъемников;</a:t>
            </a:r>
          </a:p>
          <a:p>
            <a:pPr>
              <a:buNone/>
            </a:pPr>
            <a:r>
              <a:rPr lang="ru-RU" sz="3300" b="1" dirty="0" smtClean="0"/>
              <a:t> </a:t>
            </a:r>
          </a:p>
          <a:p>
            <a:r>
              <a:rPr lang="ru-RU" sz="3300" b="1" dirty="0" smtClean="0"/>
              <a:t>150 % - для грузовых строительных подъемников (при </a:t>
            </a:r>
            <a:r>
              <a:rPr lang="ru-RU" sz="3300" b="1" dirty="0" err="1" smtClean="0"/>
              <a:t>невыдвинутом</a:t>
            </a:r>
            <a:r>
              <a:rPr lang="ru-RU" sz="3300" b="1" dirty="0" smtClean="0"/>
              <a:t> грузонесущем устройстве);</a:t>
            </a:r>
          </a:p>
          <a:p>
            <a:pPr>
              <a:buNone/>
            </a:pPr>
            <a:r>
              <a:rPr lang="ru-RU" sz="3300" b="1" dirty="0" smtClean="0"/>
              <a:t> </a:t>
            </a:r>
          </a:p>
          <a:p>
            <a:r>
              <a:rPr lang="ru-RU" sz="3300" b="1" dirty="0" smtClean="0"/>
              <a:t>125 % - то же, при максимально выдвинутом грузонесущем устройстве;</a:t>
            </a:r>
          </a:p>
          <a:p>
            <a:pPr>
              <a:buNone/>
            </a:pPr>
            <a:r>
              <a:rPr lang="ru-RU" sz="3300" b="1" dirty="0" smtClean="0"/>
              <a:t> </a:t>
            </a:r>
          </a:p>
          <a:p>
            <a:r>
              <a:rPr lang="ru-RU" sz="3300" b="1" dirty="0" smtClean="0"/>
              <a:t>150 % - для иных типов подъемников (вышек).</a:t>
            </a:r>
            <a:endParaRPr lang="ru-RU" sz="3300" b="1" dirty="0"/>
          </a:p>
        </p:txBody>
      </p:sp>
    </p:spTree>
  </p:cSld>
  <p:clrMapOvr>
    <a:masterClrMapping/>
  </p:clrMapOvr>
  <p:transition spd="med">
    <p:wipe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sz="4800" b="1" dirty="0" smtClean="0"/>
              <a:t>Статические испытания</a:t>
            </a:r>
            <a:endParaRPr lang="ru-RU"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ru-RU" dirty="0" smtClean="0"/>
              <a:t> Кран считается выдержавшим статические испытания, </a:t>
            </a:r>
            <a:r>
              <a:rPr lang="ru-RU" dirty="0" smtClean="0">
                <a:solidFill>
                  <a:srgbClr val="C00000"/>
                </a:solidFill>
              </a:rPr>
              <a:t>если в течение 10 минут поднятый груз не опустится на землю</a:t>
            </a:r>
            <a:r>
              <a:rPr lang="ru-RU" dirty="0" smtClean="0"/>
              <a:t>, а также не обнаружено трещин, остаточных деформаций и других повреждений металлоконструкций и механизмов.</a:t>
            </a:r>
          </a:p>
          <a:p>
            <a:r>
              <a:rPr lang="ru-RU" dirty="0" smtClean="0"/>
              <a:t>Продолжительность статических испытаний кабельных кранов 30 минут.</a:t>
            </a:r>
            <a:endParaRPr lang="ru-RU" dirty="0"/>
          </a:p>
        </p:txBody>
      </p:sp>
    </p:spTree>
  </p:cSld>
  <p:clrMapOvr>
    <a:masterClrMapping/>
  </p:clrMapOvr>
  <p:transition spd="med">
    <p:wipe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sz="4400" b="1" dirty="0" smtClean="0"/>
              <a:t>Статические испытания</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ru-RU" b="1" dirty="0" smtClean="0"/>
              <a:t> В каких случаях при наличии на ПС двух механизмов подъема их статические испытания следует проводить одновременно?</a:t>
            </a:r>
            <a:endParaRPr lang="ru-RU" dirty="0" smtClean="0"/>
          </a:p>
          <a:p>
            <a:pPr>
              <a:buNone/>
            </a:pPr>
            <a:r>
              <a:rPr lang="ru-RU" b="1" dirty="0" smtClean="0"/>
              <a:t> </a:t>
            </a:r>
            <a:endParaRPr lang="ru-RU" dirty="0" smtClean="0"/>
          </a:p>
          <a:p>
            <a:r>
              <a:rPr lang="ru-RU" dirty="0" smtClean="0"/>
              <a:t>А)	Во всех случаях только раздельно.</a:t>
            </a:r>
          </a:p>
          <a:p>
            <a:r>
              <a:rPr lang="ru-RU" dirty="0" smtClean="0"/>
              <a:t>Б)	Только для контейнерных кранов, спредер которых поднимают одновременно два механизма подъема.</a:t>
            </a:r>
          </a:p>
          <a:p>
            <a:r>
              <a:rPr lang="ru-RU" dirty="0" smtClean="0"/>
              <a:t>В)	Только для литейных кранов, у которых вспомогательный подъем осуществляет поворот поднятого ковша.</a:t>
            </a:r>
          </a:p>
          <a:p>
            <a:r>
              <a:rPr lang="ru-RU" dirty="0" smtClean="0">
                <a:solidFill>
                  <a:srgbClr val="C00000"/>
                </a:solidFill>
              </a:rPr>
              <a:t>Г)	Если это предусмотрено паспортом ПС.</a:t>
            </a:r>
          </a:p>
          <a:p>
            <a:r>
              <a:rPr lang="ru-RU" dirty="0" smtClean="0"/>
              <a:t>Д)	Только кранов, оснащенных </a:t>
            </a:r>
            <a:r>
              <a:rPr lang="ru-RU" dirty="0" err="1" smtClean="0"/>
              <a:t>двухканатным</a:t>
            </a:r>
            <a:r>
              <a:rPr lang="ru-RU" dirty="0" smtClean="0"/>
              <a:t> грейфером (с механизмами подъема и замыкания грейфера).</a:t>
            </a:r>
          </a:p>
          <a:p>
            <a:pPr>
              <a:buNone/>
            </a:pPr>
            <a:r>
              <a:rPr lang="ru-RU" dirty="0" smtClean="0"/>
              <a:t> </a:t>
            </a:r>
          </a:p>
          <a:p>
            <a:endParaRPr lang="ru-RU" dirty="0"/>
          </a:p>
        </p:txBody>
      </p:sp>
    </p:spTree>
  </p:cSld>
  <p:clrMapOvr>
    <a:masterClrMapping/>
  </p:clrMapOvr>
  <p:transition spd="med">
    <p:wipe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effectLst/>
              </a:rPr>
              <a:t>Динамические</a:t>
            </a:r>
            <a:r>
              <a:rPr lang="ru-RU" dirty="0" smtClean="0"/>
              <a:t> </a:t>
            </a:r>
            <a:r>
              <a:rPr lang="ru-RU" dirty="0" smtClean="0">
                <a:effectLst/>
              </a:rPr>
              <a:t>испытания</a:t>
            </a:r>
            <a:endParaRPr lang="ru-RU" dirty="0">
              <a:effectLst/>
            </a:endParaRPr>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dirty="0" smtClean="0"/>
              <a:t>Динамические испытания ПС проводятся грузом, масса которого </a:t>
            </a:r>
            <a:r>
              <a:rPr lang="ru-RU" b="1" dirty="0" smtClean="0">
                <a:solidFill>
                  <a:srgbClr val="C00000"/>
                </a:solidFill>
              </a:rPr>
              <a:t>на 10 % </a:t>
            </a:r>
            <a:r>
              <a:rPr lang="ru-RU" dirty="0" smtClean="0"/>
              <a:t>превышает его паспортную грузоподъемность, и имеют целью проверку действия ее механизмов и тормозов.</a:t>
            </a:r>
          </a:p>
          <a:p>
            <a:r>
              <a:rPr lang="ru-RU" dirty="0" smtClean="0"/>
              <a:t> </a:t>
            </a:r>
          </a:p>
          <a:p>
            <a:r>
              <a:rPr lang="ru-RU" dirty="0" smtClean="0"/>
              <a:t>При динамических испытаниях ПС производятся многократные (не менее трех раз) подъем и опускание груза, а также проверка действия всех других механизмов при совмещении рабочих движений, предусмотренных руководством (инструкцией) по эксплуатации ПС.</a:t>
            </a:r>
          </a:p>
          <a:p>
            <a:endParaRPr lang="ru-RU" dirty="0"/>
          </a:p>
        </p:txBody>
      </p:sp>
    </p:spTree>
  </p:cSld>
  <p:clrMapOvr>
    <a:masterClrMapping/>
  </p:clrMapOvr>
  <p:transition spd="med">
    <p:wipe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smtClean="0"/>
              <a:t> Что должно проводиться после капитального ремонта ПС?</a:t>
            </a:r>
            <a:endParaRPr lang="ru-RU"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a:buNone/>
            </a:pPr>
            <a:endParaRPr lang="ru-RU" dirty="0" smtClean="0"/>
          </a:p>
          <a:p>
            <a:r>
              <a:rPr lang="ru-RU" dirty="0" smtClean="0"/>
              <a:t>А)	Внеочередное частичное техническое освидетельствование.</a:t>
            </a:r>
          </a:p>
          <a:p>
            <a:r>
              <a:rPr lang="ru-RU" dirty="0" smtClean="0">
                <a:solidFill>
                  <a:srgbClr val="C00000"/>
                </a:solidFill>
              </a:rPr>
              <a:t>Б)	Внеочередное полное техническое освидетельствование.</a:t>
            </a:r>
          </a:p>
          <a:p>
            <a:r>
              <a:rPr lang="ru-RU" dirty="0" smtClean="0"/>
              <a:t>В)	Периодическое частичное техническое освидетельствование.</a:t>
            </a:r>
          </a:p>
          <a:p>
            <a:r>
              <a:rPr lang="ru-RU" dirty="0" smtClean="0"/>
              <a:t>Г)	Периодическое техническое освидетельствование.</a:t>
            </a:r>
          </a:p>
          <a:p>
            <a:endParaRPr lang="ru-RU" dirty="0"/>
          </a:p>
        </p:txBody>
      </p:sp>
    </p:spTree>
  </p:cSld>
  <p:clrMapOvr>
    <a:masterClrMapping/>
  </p:clrMapOvr>
  <p:transition spd="med">
    <p:wipe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400" b="1" dirty="0" smtClean="0"/>
              <a:t> В каком из перечисленных случаев при внеочередном полном техническом освидетельствование ПС проводятся только статические испытания?</a:t>
            </a:r>
            <a:endParaRPr lang="ru-RU" sz="24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pPr>
              <a:buNone/>
            </a:pPr>
            <a:endParaRPr lang="ru-RU" dirty="0" smtClean="0"/>
          </a:p>
          <a:p>
            <a:r>
              <a:rPr lang="ru-RU" dirty="0" smtClean="0"/>
              <a:t>А)	После реконструкции  ПС.</a:t>
            </a:r>
          </a:p>
          <a:p>
            <a:r>
              <a:rPr lang="ru-RU" dirty="0" smtClean="0"/>
              <a:t>Б)	После установки сменного стрелового оборудования или замены стрелы.</a:t>
            </a:r>
          </a:p>
          <a:p>
            <a:r>
              <a:rPr lang="ru-RU" dirty="0" smtClean="0"/>
              <a:t>В)	После капитального ремонта или замены грузовой или стреловой лебедки.</a:t>
            </a:r>
          </a:p>
          <a:p>
            <a:r>
              <a:rPr lang="ru-RU" dirty="0" smtClean="0">
                <a:solidFill>
                  <a:srgbClr val="C00000"/>
                </a:solidFill>
              </a:rPr>
              <a:t>Г)	После замены грузозахватного органа.</a:t>
            </a:r>
          </a:p>
          <a:p>
            <a:r>
              <a:rPr lang="ru-RU" dirty="0" smtClean="0"/>
              <a:t>Д)	После замены несущих или вантовых канатов кранов кабельного типа.</a:t>
            </a:r>
          </a:p>
          <a:p>
            <a:endParaRPr lang="ru-RU" dirty="0"/>
          </a:p>
        </p:txBody>
      </p:sp>
    </p:spTree>
  </p:cSld>
  <p:clrMapOvr>
    <a:masterClrMapping/>
  </p:clrMapOvr>
  <p:transition spd="med">
    <p:wipe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smtClean="0"/>
              <a:t> </a:t>
            </a:r>
            <a:r>
              <a:rPr lang="ru-RU" sz="3600" b="1" dirty="0" smtClean="0"/>
              <a:t>Кто должен проводить техническое освидетельствование ПС?</a:t>
            </a:r>
            <a:endParaRPr lang="ru-RU" sz="36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ru-RU" dirty="0" smtClean="0"/>
              <a:t>А) Комиссия эксплуатирующей организации, состав которой утверждает руководитель эксплуатирующей организации.</a:t>
            </a:r>
          </a:p>
          <a:p>
            <a:r>
              <a:rPr lang="ru-RU" dirty="0" smtClean="0"/>
              <a:t>Б) Комиссия эксплуатирующей организации, в состав которой должен входить представитель органов </a:t>
            </a:r>
            <a:r>
              <a:rPr lang="ru-RU" dirty="0" err="1" smtClean="0"/>
              <a:t>Ростехнадзора</a:t>
            </a:r>
            <a:r>
              <a:rPr lang="ru-RU" dirty="0" smtClean="0"/>
              <a:t>.</a:t>
            </a:r>
          </a:p>
          <a:p>
            <a:r>
              <a:rPr lang="ru-RU" dirty="0" smtClean="0">
                <a:solidFill>
                  <a:srgbClr val="C00000"/>
                </a:solidFill>
              </a:rPr>
              <a:t>В) Специалист, ответственный за осуществление производственного контроля при эксплуатации ПС, при участии специалиста, ответственного за содержание ПС в работоспособном состоянии.  П. 171</a:t>
            </a:r>
          </a:p>
          <a:p>
            <a:r>
              <a:rPr lang="ru-RU" dirty="0" smtClean="0"/>
              <a:t>Г) Специалист, ответственный за содержание ПС в работоспособном состоянии.</a:t>
            </a:r>
          </a:p>
          <a:p>
            <a:r>
              <a:rPr lang="ru-RU" dirty="0" smtClean="0"/>
              <a:t>Д) Специалист, ответственный за осуществление производственного контроля при эксплуатации ПС, при участии  специалиста, ответственного за безопасное производство работ.</a:t>
            </a:r>
          </a:p>
          <a:p>
            <a:endParaRPr lang="ru-RU" dirty="0"/>
          </a:p>
        </p:txBody>
      </p:sp>
    </p:spTree>
  </p:cSld>
  <p:clrMapOvr>
    <a:masterClrMapping/>
  </p:clrMapOvr>
  <p:transition spd="med">
    <p:wipe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746704"/>
          </a:xfrm>
        </p:spPr>
        <p:style>
          <a:lnRef idx="1">
            <a:schemeClr val="accent2"/>
          </a:lnRef>
          <a:fillRef idx="2">
            <a:schemeClr val="accent2"/>
          </a:fillRef>
          <a:effectRef idx="1">
            <a:schemeClr val="accent2"/>
          </a:effectRef>
          <a:fontRef idx="minor">
            <a:schemeClr val="dk1"/>
          </a:fontRef>
        </p:style>
        <p:txBody>
          <a:bodyPr>
            <a:normAutofit/>
          </a:bodyPr>
          <a:lstStyle/>
          <a:p>
            <a:r>
              <a:rPr lang="ru-RU" sz="2400" b="1" dirty="0" smtClean="0"/>
              <a:t> Кто устанавливает необходимость и периодичность неразрушающего контроля деталей подвески пластинчатых крюков кранов, транспортирующих расплавленный металл и жидкий шлак?</a:t>
            </a:r>
            <a:endParaRPr lang="ru-RU" sz="2400" dirty="0"/>
          </a:p>
        </p:txBody>
      </p:sp>
      <p:sp>
        <p:nvSpPr>
          <p:cNvPr id="3" name="Содержимое 2"/>
          <p:cNvSpPr>
            <a:spLocks noGrp="1"/>
          </p:cNvSpPr>
          <p:nvPr>
            <p:ph idx="1"/>
          </p:nvPr>
        </p:nvSpPr>
        <p:spPr>
          <a:xfrm>
            <a:off x="457200" y="2071677"/>
            <a:ext cx="8229600" cy="4100839"/>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endParaRPr lang="ru-RU" dirty="0" smtClean="0"/>
          </a:p>
          <a:p>
            <a:pPr>
              <a:buNone/>
            </a:pPr>
            <a:r>
              <a:rPr lang="ru-RU" dirty="0" smtClean="0"/>
              <a:t> </a:t>
            </a:r>
          </a:p>
          <a:p>
            <a:r>
              <a:rPr lang="ru-RU" dirty="0" smtClean="0"/>
              <a:t>А)	Специализированная организация.</a:t>
            </a:r>
          </a:p>
          <a:p>
            <a:r>
              <a:rPr lang="ru-RU" dirty="0" smtClean="0"/>
              <a:t>Б)	Специализированная экспертная организация.</a:t>
            </a:r>
          </a:p>
          <a:p>
            <a:r>
              <a:rPr lang="ru-RU" dirty="0" smtClean="0">
                <a:solidFill>
                  <a:srgbClr val="C00000"/>
                </a:solidFill>
              </a:rPr>
              <a:t>В)	Эксплуатирующая организация, если иное не оговорено в руководстве по эксплуатации ПС.</a:t>
            </a:r>
          </a:p>
          <a:p>
            <a:r>
              <a:rPr lang="ru-RU" dirty="0" smtClean="0"/>
              <a:t>Г)	Специалист, прошедший обучение и аттестованный на выполнение работ по неразрушающему к</a:t>
            </a:r>
          </a:p>
          <a:p>
            <a:r>
              <a:rPr lang="ru-RU" dirty="0" err="1" smtClean="0"/>
              <a:t>онтролю</a:t>
            </a:r>
            <a:r>
              <a:rPr lang="ru-RU" dirty="0" smtClean="0"/>
              <a:t>.</a:t>
            </a:r>
          </a:p>
          <a:p>
            <a:r>
              <a:rPr lang="ru-RU" dirty="0" smtClean="0"/>
              <a:t>Д)	Руководство ОПО, которому принадлежат данные краны.</a:t>
            </a:r>
            <a:endParaRPr lang="ru-RU" dirty="0"/>
          </a:p>
        </p:txBody>
      </p:sp>
    </p:spTree>
  </p:cSld>
  <p:clrMapOvr>
    <a:masterClrMapping/>
  </p:clrMapOvr>
  <p:transition spd="med">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smtClean="0">
                <a:solidFill>
                  <a:srgbClr val="C00000"/>
                </a:solidFill>
              </a:rPr>
              <a:t>Цикл работы крана</a:t>
            </a:r>
            <a:endParaRPr lang="ru-RU" dirty="0">
              <a:solidFill>
                <a:srgbClr val="C00000"/>
              </a:solidFill>
            </a:endParaRPr>
          </a:p>
        </p:txBody>
      </p:sp>
      <p:sp>
        <p:nvSpPr>
          <p:cNvPr id="3" name="Содержимое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r>
              <a:rPr lang="ru-RU" dirty="0" smtClean="0">
                <a:solidFill>
                  <a:schemeClr val="bg1"/>
                </a:solidFill>
              </a:rPr>
              <a:t>Совокупность операций, связанных с транспортировкой краном груза при работе от момента, </a:t>
            </a:r>
            <a:r>
              <a:rPr lang="ru-RU" b="1" dirty="0" smtClean="0">
                <a:solidFill>
                  <a:schemeClr val="bg1"/>
                </a:solidFill>
              </a:rPr>
              <a:t>когда кран готов к подъему груза</a:t>
            </a:r>
            <a:r>
              <a:rPr lang="ru-RU" dirty="0" smtClean="0">
                <a:solidFill>
                  <a:schemeClr val="bg1"/>
                </a:solidFill>
              </a:rPr>
              <a:t>, до </a:t>
            </a:r>
            <a:r>
              <a:rPr lang="ru-RU" b="1" dirty="0" smtClean="0">
                <a:solidFill>
                  <a:schemeClr val="bg1"/>
                </a:solidFill>
              </a:rPr>
              <a:t>момента готовности к подъему следующего груза</a:t>
            </a:r>
            <a:r>
              <a:rPr lang="ru-RU" dirty="0" smtClean="0">
                <a:solidFill>
                  <a:schemeClr val="bg1"/>
                </a:solidFill>
              </a:rPr>
              <a:t>.</a:t>
            </a:r>
            <a:endParaRPr lang="ru-RU" dirty="0">
              <a:solidFill>
                <a:schemeClr val="bg1"/>
              </a:solidFill>
            </a:endParaRPr>
          </a:p>
        </p:txBody>
      </p:sp>
    </p:spTree>
  </p:cSld>
  <p:clrMapOvr>
    <a:masterClrMapping/>
  </p:clrMapOvr>
  <p:transition spd="med">
    <p:wipe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2800" b="1" dirty="0" smtClean="0"/>
              <a:t>Каким испытаниям подлежат механизмы подъема ПС, если предусмотрена их раздельная работа?</a:t>
            </a:r>
            <a:endParaRPr lang="ru-RU" sz="28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buNone/>
            </a:pPr>
            <a:r>
              <a:rPr lang="ru-RU" b="1" dirty="0" smtClean="0"/>
              <a:t> </a:t>
            </a:r>
            <a:endParaRPr lang="ru-RU" dirty="0" smtClean="0"/>
          </a:p>
          <a:p>
            <a:endParaRPr lang="ru-RU" dirty="0" smtClean="0"/>
          </a:p>
          <a:p>
            <a:r>
              <a:rPr lang="ru-RU" dirty="0" smtClean="0"/>
              <a:t>А)	Только статической нагрузкой.</a:t>
            </a:r>
          </a:p>
          <a:p>
            <a:r>
              <a:rPr lang="ru-RU" dirty="0" smtClean="0"/>
              <a:t>Б)	Только динамической нагрузкой.</a:t>
            </a:r>
          </a:p>
          <a:p>
            <a:r>
              <a:rPr lang="ru-RU" dirty="0" smtClean="0"/>
              <a:t>В)	Виды нагрузок Правилами безопасности опасных производственных объектов, на которых используются подъемные сооружения, не регламентируются.</a:t>
            </a:r>
          </a:p>
          <a:p>
            <a:r>
              <a:rPr lang="ru-RU" dirty="0" smtClean="0">
                <a:solidFill>
                  <a:srgbClr val="C00000"/>
                </a:solidFill>
              </a:rPr>
              <a:t>Г)	Каждый механизм должен быть испытан статической и динамической нагрузкой.</a:t>
            </a:r>
            <a:endParaRPr lang="ru-RU" dirty="0">
              <a:solidFill>
                <a:srgbClr val="C00000"/>
              </a:solidFill>
            </a:endParaRPr>
          </a:p>
        </p:txBody>
      </p:sp>
    </p:spTree>
  </p:cSld>
  <p:clrMapOvr>
    <a:masterClrMapping/>
  </p:clrMapOvr>
  <p:transition spd="med">
    <p:wipe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dirty="0" smtClean="0"/>
              <a:t>Съемные грузозахватные приспособления</a:t>
            </a:r>
            <a:endParaRPr lang="ru-RU"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ru-RU" dirty="0" smtClean="0"/>
              <a:t>223. Стропальщики и крановщики (операторы) должны проводить осмотр грузозахватных приспособлений перед их применением, при этом следует использовать браковочные показатели, приведенные в их руководстве (инструкции) по эксплуатации. Для стальных канатов стропов следует использовать браковочные признаки, приведенные в приложении </a:t>
            </a:r>
            <a:r>
              <a:rPr lang="ru-RU" dirty="0" smtClean="0">
                <a:solidFill>
                  <a:srgbClr val="C00000"/>
                </a:solidFill>
              </a:rPr>
              <a:t>N 4 </a:t>
            </a:r>
            <a:r>
              <a:rPr lang="ru-RU" dirty="0" smtClean="0"/>
              <a:t>к настоящим ФНП, а для цепей стропов, следует использовать браковочные признаки, приведенные в приложении </a:t>
            </a:r>
            <a:r>
              <a:rPr lang="ru-RU" dirty="0" smtClean="0">
                <a:solidFill>
                  <a:srgbClr val="C00000"/>
                </a:solidFill>
              </a:rPr>
              <a:t>N 7 </a:t>
            </a:r>
            <a:r>
              <a:rPr lang="ru-RU" dirty="0" smtClean="0"/>
              <a:t>к настоящим ФНП.</a:t>
            </a:r>
          </a:p>
          <a:p>
            <a:endParaRPr lang="ru-RU" dirty="0" smtClean="0"/>
          </a:p>
          <a:p>
            <a:r>
              <a:rPr lang="ru-RU" dirty="0" smtClean="0"/>
              <a:t>Браковочные признаки текстильных стропов также приведены в приложении N 7 к настоящим ФНП.</a:t>
            </a:r>
          </a:p>
          <a:p>
            <a:endParaRPr lang="ru-RU" dirty="0"/>
          </a:p>
        </p:txBody>
      </p:sp>
    </p:spTree>
  </p:cSld>
  <p:clrMapOvr>
    <a:masterClrMapping/>
  </p:clrMapOvr>
  <p:transition spd="med">
    <p:wipe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Нормы браковки</a:t>
            </a:r>
            <a:endParaRPr lang="ru-RU" dirty="0"/>
          </a:p>
        </p:txBody>
      </p:sp>
      <p:graphicFrame>
        <p:nvGraphicFramePr>
          <p:cNvPr id="4" name="Содержимое 3"/>
          <p:cNvGraphicFramePr>
            <a:graphicFrameLocks noGrp="1"/>
          </p:cNvGraphicFramePr>
          <p:nvPr>
            <p:ph idx="1"/>
          </p:nvPr>
        </p:nvGraphicFramePr>
        <p:xfrm>
          <a:off x="457200" y="1646238"/>
          <a:ext cx="8229600" cy="247339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nSpc>
                          <a:spcPct val="115000"/>
                        </a:lnSpc>
                        <a:spcAft>
                          <a:spcPts val="0"/>
                        </a:spcAft>
                      </a:pPr>
                      <a:endParaRPr lang="ru-RU" sz="1200" dirty="0">
                        <a:latin typeface="Times New Roman"/>
                        <a:ea typeface="Times New Roman"/>
                        <a:cs typeface="Times New Roman"/>
                      </a:endParaRPr>
                    </a:p>
                  </a:txBody>
                  <a:tcPr marL="108585" marR="36195" marT="72390" marB="72390"/>
                </a:tc>
                <a:tc>
                  <a:txBody>
                    <a:bodyPr/>
                    <a:lstStyle/>
                    <a:p>
                      <a:pPr>
                        <a:lnSpc>
                          <a:spcPct val="115000"/>
                        </a:lnSpc>
                        <a:spcAft>
                          <a:spcPts val="0"/>
                        </a:spcAft>
                      </a:pPr>
                      <a:endParaRPr lang="ru-RU" sz="1200">
                        <a:latin typeface="Times New Roman"/>
                        <a:ea typeface="Times New Roman"/>
                        <a:cs typeface="Times New Roman"/>
                      </a:endParaRPr>
                    </a:p>
                  </a:txBody>
                  <a:tcPr marL="108585" marR="36195" marT="72390" marB="72390"/>
                </a:tc>
                <a:tc>
                  <a:txBody>
                    <a:bodyPr/>
                    <a:lstStyle/>
                    <a:p>
                      <a:pPr>
                        <a:lnSpc>
                          <a:spcPct val="115000"/>
                        </a:lnSpc>
                        <a:spcAft>
                          <a:spcPts val="0"/>
                        </a:spcAft>
                      </a:pPr>
                      <a:endParaRPr lang="ru-RU" sz="1200">
                        <a:latin typeface="Times New Roman"/>
                        <a:ea typeface="Times New Roman"/>
                        <a:cs typeface="Times New Roman"/>
                      </a:endParaRPr>
                    </a:p>
                  </a:txBody>
                  <a:tcPr marL="108585" marR="36195" marT="72390" marB="72390"/>
                </a:tc>
                <a:tc>
                  <a:txBody>
                    <a:bodyPr/>
                    <a:lstStyle/>
                    <a:p>
                      <a:pPr>
                        <a:lnSpc>
                          <a:spcPct val="115000"/>
                        </a:lnSpc>
                        <a:spcAft>
                          <a:spcPts val="0"/>
                        </a:spcAft>
                      </a:pPr>
                      <a:endParaRPr lang="ru-RU" sz="1200">
                        <a:latin typeface="Times New Roman"/>
                        <a:ea typeface="Times New Roman"/>
                        <a:cs typeface="Times New Roman"/>
                      </a:endParaRPr>
                    </a:p>
                  </a:txBody>
                  <a:tcPr marL="108585" marR="36195" marT="72390" marB="72390"/>
                </a:tc>
              </a:tr>
              <a:tr h="370840">
                <a:tc>
                  <a:txBody>
                    <a:bodyPr/>
                    <a:lstStyle/>
                    <a:p>
                      <a:pPr algn="ctr">
                        <a:lnSpc>
                          <a:spcPct val="115000"/>
                        </a:lnSpc>
                        <a:spcAft>
                          <a:spcPts val="0"/>
                        </a:spcAft>
                      </a:pPr>
                      <a:r>
                        <a:rPr lang="ru-RU" sz="2000" dirty="0">
                          <a:latin typeface="Times New Roman"/>
                          <a:ea typeface="Times New Roman"/>
                          <a:cs typeface="Times New Roman"/>
                        </a:rPr>
                        <a:t>Стропы из канатов двойной </a:t>
                      </a:r>
                      <a:r>
                        <a:rPr lang="ru-RU" sz="2000" dirty="0" err="1">
                          <a:latin typeface="Times New Roman"/>
                          <a:ea typeface="Times New Roman"/>
                          <a:cs typeface="Times New Roman"/>
                        </a:rPr>
                        <a:t>свивки</a:t>
                      </a:r>
                      <a:r>
                        <a:rPr lang="ru-RU" sz="2000" dirty="0">
                          <a:latin typeface="Times New Roman"/>
                          <a:ea typeface="Times New Roman"/>
                          <a:cs typeface="Times New Roman"/>
                        </a:rPr>
                        <a:t> </a:t>
                      </a:r>
                    </a:p>
                  </a:txBody>
                  <a:tcPr marL="108585" marR="36195" marT="72390" marB="72390"/>
                </a:tc>
                <a:tc gridSpan="3">
                  <a:txBody>
                    <a:bodyPr/>
                    <a:lstStyle/>
                    <a:p>
                      <a:pPr algn="ctr">
                        <a:lnSpc>
                          <a:spcPct val="115000"/>
                        </a:lnSpc>
                        <a:spcAft>
                          <a:spcPts val="0"/>
                        </a:spcAft>
                      </a:pPr>
                      <a:r>
                        <a:rPr lang="ru-RU" sz="2000" dirty="0">
                          <a:latin typeface="Times New Roman"/>
                          <a:ea typeface="Times New Roman"/>
                          <a:cs typeface="Times New Roman"/>
                        </a:rPr>
                        <a:t>Число видимых обрывов проволок на участке канатного стропа длиной </a:t>
                      </a:r>
                    </a:p>
                  </a:txBody>
                  <a:tcPr marL="108585" marR="36195" marT="72390" marB="72390"/>
                </a:tc>
                <a:tc hMerge="1">
                  <a:txBody>
                    <a:bodyPr/>
                    <a:lstStyle/>
                    <a:p>
                      <a:endParaRPr lang="ru-RU"/>
                    </a:p>
                  </a:txBody>
                  <a:tcPr/>
                </a:tc>
                <a:tc hMerge="1">
                  <a:txBody>
                    <a:bodyPr/>
                    <a:lstStyle/>
                    <a:p>
                      <a:endParaRPr lang="ru-RU"/>
                    </a:p>
                  </a:txBody>
                  <a:tcPr/>
                </a:tc>
              </a:tr>
              <a:tr h="370840">
                <a:tc>
                  <a:txBody>
                    <a:bodyPr/>
                    <a:lstStyle/>
                    <a:p>
                      <a:pPr>
                        <a:lnSpc>
                          <a:spcPct val="115000"/>
                        </a:lnSpc>
                        <a:spcAft>
                          <a:spcPts val="0"/>
                        </a:spcAft>
                      </a:pPr>
                      <a:r>
                        <a:rPr lang="ru-RU" sz="2000">
                          <a:latin typeface="Times New Roman"/>
                          <a:ea typeface="Times New Roman"/>
                          <a:cs typeface="Times New Roman"/>
                        </a:rPr>
                        <a:t>  </a:t>
                      </a:r>
                    </a:p>
                  </a:txBody>
                  <a:tcPr marL="108585" marR="36195" marT="72390" marB="72390"/>
                </a:tc>
                <a:tc>
                  <a:txBody>
                    <a:bodyPr/>
                    <a:lstStyle/>
                    <a:p>
                      <a:pPr algn="ctr">
                        <a:lnSpc>
                          <a:spcPct val="115000"/>
                        </a:lnSpc>
                        <a:spcAft>
                          <a:spcPts val="0"/>
                        </a:spcAft>
                      </a:pPr>
                      <a:r>
                        <a:rPr lang="ru-RU" sz="2000" dirty="0">
                          <a:latin typeface="Times New Roman"/>
                          <a:ea typeface="Times New Roman"/>
                          <a:cs typeface="Times New Roman"/>
                        </a:rPr>
                        <a:t>3  </a:t>
                      </a:r>
                      <a:r>
                        <a:rPr lang="en-US" sz="2000" dirty="0" smtClean="0">
                          <a:latin typeface="Times New Roman"/>
                          <a:ea typeface="Times New Roman"/>
                          <a:cs typeface="Times New Roman"/>
                        </a:rPr>
                        <a:t>d</a:t>
                      </a:r>
                      <a:endParaRPr lang="ru-RU" sz="2000" dirty="0">
                        <a:latin typeface="Times New Roman"/>
                        <a:ea typeface="Times New Roman"/>
                        <a:cs typeface="Times New Roman"/>
                      </a:endParaRPr>
                    </a:p>
                  </a:txBody>
                  <a:tcPr marL="108585" marR="36195" marT="72390" marB="72390"/>
                </a:tc>
                <a:tc>
                  <a:txBody>
                    <a:bodyPr/>
                    <a:lstStyle/>
                    <a:p>
                      <a:pPr algn="ctr">
                        <a:lnSpc>
                          <a:spcPct val="115000"/>
                        </a:lnSpc>
                        <a:spcAft>
                          <a:spcPts val="0"/>
                        </a:spcAft>
                      </a:pPr>
                      <a:r>
                        <a:rPr lang="ru-RU" sz="2000" dirty="0">
                          <a:latin typeface="Times New Roman"/>
                          <a:ea typeface="Times New Roman"/>
                          <a:cs typeface="Times New Roman"/>
                        </a:rPr>
                        <a:t>6  </a:t>
                      </a:r>
                      <a:r>
                        <a:rPr lang="en-US" sz="2000" dirty="0" smtClean="0">
                          <a:latin typeface="Times New Roman"/>
                          <a:ea typeface="Times New Roman"/>
                          <a:cs typeface="Times New Roman"/>
                        </a:rPr>
                        <a:t>d</a:t>
                      </a:r>
                      <a:endParaRPr lang="ru-RU" sz="2000" dirty="0">
                        <a:latin typeface="Times New Roman"/>
                        <a:ea typeface="Times New Roman"/>
                        <a:cs typeface="Times New Roman"/>
                      </a:endParaRPr>
                    </a:p>
                  </a:txBody>
                  <a:tcPr marL="108585" marR="36195" marT="72390" marB="72390"/>
                </a:tc>
                <a:tc>
                  <a:txBody>
                    <a:bodyPr/>
                    <a:lstStyle/>
                    <a:p>
                      <a:pPr algn="ctr">
                        <a:lnSpc>
                          <a:spcPct val="115000"/>
                        </a:lnSpc>
                        <a:spcAft>
                          <a:spcPts val="0"/>
                        </a:spcAft>
                      </a:pPr>
                      <a:r>
                        <a:rPr lang="ru-RU" sz="2000" dirty="0">
                          <a:latin typeface="Times New Roman"/>
                          <a:ea typeface="Times New Roman"/>
                          <a:cs typeface="Times New Roman"/>
                        </a:rPr>
                        <a:t>30  </a:t>
                      </a:r>
                      <a:r>
                        <a:rPr lang="en-US" sz="2000" dirty="0" smtClean="0">
                          <a:latin typeface="Times New Roman"/>
                          <a:ea typeface="Times New Roman"/>
                          <a:cs typeface="Times New Roman"/>
                        </a:rPr>
                        <a:t>d</a:t>
                      </a:r>
                      <a:endParaRPr lang="ru-RU" sz="2000" dirty="0">
                        <a:latin typeface="Times New Roman"/>
                        <a:ea typeface="Times New Roman"/>
                        <a:cs typeface="Times New Roman"/>
                      </a:endParaRPr>
                    </a:p>
                  </a:txBody>
                  <a:tcPr marL="108585" marR="36195" marT="72390" marB="72390"/>
                </a:tc>
              </a:tr>
              <a:tr h="370840">
                <a:tc>
                  <a:txBody>
                    <a:bodyPr/>
                    <a:lstStyle/>
                    <a:p>
                      <a:pPr>
                        <a:lnSpc>
                          <a:spcPct val="115000"/>
                        </a:lnSpc>
                        <a:spcAft>
                          <a:spcPts val="0"/>
                        </a:spcAft>
                      </a:pPr>
                      <a:r>
                        <a:rPr lang="ru-RU" sz="2000">
                          <a:latin typeface="Times New Roman"/>
                          <a:ea typeface="Times New Roman"/>
                          <a:cs typeface="Times New Roman"/>
                        </a:rPr>
                        <a:t>  </a:t>
                      </a:r>
                    </a:p>
                  </a:txBody>
                  <a:tcPr marL="108585" marR="36195" marT="72390" marB="72390"/>
                </a:tc>
                <a:tc>
                  <a:txBody>
                    <a:bodyPr/>
                    <a:lstStyle/>
                    <a:p>
                      <a:pPr algn="ctr">
                        <a:lnSpc>
                          <a:spcPct val="115000"/>
                        </a:lnSpc>
                        <a:spcAft>
                          <a:spcPts val="0"/>
                        </a:spcAft>
                      </a:pPr>
                      <a:r>
                        <a:rPr lang="ru-RU" sz="2000" dirty="0">
                          <a:latin typeface="Times New Roman"/>
                          <a:ea typeface="Times New Roman"/>
                          <a:cs typeface="Times New Roman"/>
                        </a:rPr>
                        <a:t>4 </a:t>
                      </a:r>
                    </a:p>
                  </a:txBody>
                  <a:tcPr marL="108585" marR="36195" marT="72390" marB="72390"/>
                </a:tc>
                <a:tc>
                  <a:txBody>
                    <a:bodyPr/>
                    <a:lstStyle/>
                    <a:p>
                      <a:pPr algn="ctr">
                        <a:lnSpc>
                          <a:spcPct val="115000"/>
                        </a:lnSpc>
                        <a:spcAft>
                          <a:spcPts val="0"/>
                        </a:spcAft>
                      </a:pPr>
                      <a:r>
                        <a:rPr lang="ru-RU" sz="2000" dirty="0">
                          <a:latin typeface="Times New Roman"/>
                          <a:ea typeface="Times New Roman"/>
                          <a:cs typeface="Times New Roman"/>
                        </a:rPr>
                        <a:t>6 </a:t>
                      </a:r>
                    </a:p>
                  </a:txBody>
                  <a:tcPr marL="108585" marR="36195" marT="72390" marB="72390"/>
                </a:tc>
                <a:tc>
                  <a:txBody>
                    <a:bodyPr/>
                    <a:lstStyle/>
                    <a:p>
                      <a:pPr algn="ctr">
                        <a:lnSpc>
                          <a:spcPct val="115000"/>
                        </a:lnSpc>
                        <a:spcAft>
                          <a:spcPts val="0"/>
                        </a:spcAft>
                      </a:pPr>
                      <a:r>
                        <a:rPr lang="ru-RU" sz="2000" dirty="0">
                          <a:latin typeface="Times New Roman"/>
                          <a:ea typeface="Times New Roman"/>
                          <a:cs typeface="Times New Roman"/>
                        </a:rPr>
                        <a:t>16 </a:t>
                      </a:r>
                    </a:p>
                  </a:txBody>
                  <a:tcPr marL="108585" marR="36195" marT="72390" marB="72390"/>
                </a:tc>
              </a:tr>
            </a:tbl>
          </a:graphicData>
        </a:graphic>
      </p:graphicFrame>
    </p:spTree>
  </p:cSld>
  <p:clrMapOvr>
    <a:masterClrMapping/>
  </p:clrMapOvr>
  <p:transition spd="med">
    <p:wipe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rcRect/>
          <a:stretch>
            <a:fillRect/>
          </a:stretch>
        </p:blipFill>
        <p:spPr bwMode="auto">
          <a:xfrm>
            <a:off x="1367238" y="1643051"/>
            <a:ext cx="6409524" cy="2286016"/>
          </a:xfrm>
          <a:prstGeom prst="rect">
            <a:avLst/>
          </a:prstGeom>
          <a:solidFill>
            <a:srgbClr val="FFFFFF"/>
          </a:solidFill>
          <a:ln w="9525">
            <a:noFill/>
            <a:miter lim="800000"/>
            <a:headEnd/>
            <a:tailEnd/>
          </a:ln>
        </p:spPr>
      </p:pic>
      <p:pic>
        <p:nvPicPr>
          <p:cNvPr id="5" name="Рисунок 4"/>
          <p:cNvPicPr/>
          <p:nvPr/>
        </p:nvPicPr>
        <p:blipFill>
          <a:blip r:embed="rId3" cstate="print"/>
          <a:srcRect/>
          <a:stretch>
            <a:fillRect/>
          </a:stretch>
        </p:blipFill>
        <p:spPr bwMode="auto">
          <a:xfrm>
            <a:off x="2000232" y="4214818"/>
            <a:ext cx="5286412" cy="2357454"/>
          </a:xfrm>
          <a:prstGeom prst="rect">
            <a:avLst/>
          </a:prstGeom>
          <a:solidFill>
            <a:srgbClr val="FFFFFF"/>
          </a:solid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tretch>
            <a:fillRect/>
          </a:stretch>
        </p:blipFill>
        <p:spPr bwMode="auto">
          <a:xfrm>
            <a:off x="1486285" y="2575885"/>
            <a:ext cx="6171429" cy="2666667"/>
          </a:xfrm>
          <a:prstGeom prst="rect">
            <a:avLst/>
          </a:prstGeom>
          <a:solidFill>
            <a:srgbClr val="FFFFFF"/>
          </a:solidFill>
          <a:ln w="9525">
            <a:noFill/>
            <a:miter lim="800000"/>
            <a:headEnd/>
            <a:tailEnd/>
          </a:ln>
        </p:spPr>
      </p:pic>
      <p:pic>
        <p:nvPicPr>
          <p:cNvPr id="5" name="Рисунок 4"/>
          <p:cNvPicPr/>
          <p:nvPr/>
        </p:nvPicPr>
        <p:blipFill>
          <a:blip r:embed="rId3" cstate="print"/>
          <a:srcRect/>
          <a:stretch>
            <a:fillRect/>
          </a:stretch>
        </p:blipFill>
        <p:spPr bwMode="auto">
          <a:xfrm>
            <a:off x="2000232" y="4286256"/>
            <a:ext cx="5429288" cy="2071702"/>
          </a:xfrm>
          <a:prstGeom prst="rect">
            <a:avLst/>
          </a:prstGeom>
          <a:solidFill>
            <a:srgbClr val="FFFFFF"/>
          </a:solid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tretch>
            <a:fillRect/>
          </a:stretch>
        </p:blipFill>
        <p:spPr bwMode="auto">
          <a:xfrm>
            <a:off x="1167238" y="2633028"/>
            <a:ext cx="6809524" cy="2552381"/>
          </a:xfrm>
          <a:prstGeom prst="rect">
            <a:avLst/>
          </a:prstGeom>
          <a:solidFill>
            <a:srgbClr val="FFFFFF"/>
          </a:solidFill>
          <a:ln w="9525">
            <a:noFill/>
            <a:miter lim="800000"/>
            <a:headEnd/>
            <a:tailEnd/>
          </a:ln>
        </p:spPr>
      </p:pic>
      <p:pic>
        <p:nvPicPr>
          <p:cNvPr id="5" name="Рисунок 4"/>
          <p:cNvPicPr/>
          <p:nvPr/>
        </p:nvPicPr>
        <p:blipFill>
          <a:blip r:embed="rId3" cstate="print"/>
          <a:srcRect/>
          <a:stretch>
            <a:fillRect/>
          </a:stretch>
        </p:blipFill>
        <p:spPr bwMode="auto">
          <a:xfrm>
            <a:off x="1357290" y="4286256"/>
            <a:ext cx="6572296" cy="2071702"/>
          </a:xfrm>
          <a:prstGeom prst="rect">
            <a:avLst/>
          </a:prstGeom>
          <a:solidFill>
            <a:srgbClr val="FFFFFF"/>
          </a:solid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cstate="print"/>
          <a:stretch>
            <a:fillRect/>
          </a:stretch>
        </p:blipFill>
        <p:spPr bwMode="auto">
          <a:xfrm>
            <a:off x="1681523" y="2490171"/>
            <a:ext cx="5780953" cy="2838095"/>
          </a:xfrm>
          <a:prstGeom prst="rect">
            <a:avLst/>
          </a:prstGeom>
          <a:solidFill>
            <a:srgbClr val="FFFFFF"/>
          </a:solidFill>
          <a:ln w="9525">
            <a:noFill/>
            <a:miter lim="800000"/>
            <a:headEnd/>
            <a:tailEnd/>
          </a:ln>
        </p:spPr>
      </p:pic>
      <p:pic>
        <p:nvPicPr>
          <p:cNvPr id="5" name="Рисунок 4"/>
          <p:cNvPicPr/>
          <p:nvPr/>
        </p:nvPicPr>
        <p:blipFill>
          <a:blip r:embed="rId3" cstate="print"/>
          <a:srcRect/>
          <a:stretch>
            <a:fillRect/>
          </a:stretch>
        </p:blipFill>
        <p:spPr bwMode="auto">
          <a:xfrm>
            <a:off x="1357290" y="4286256"/>
            <a:ext cx="6786610" cy="2000264"/>
          </a:xfrm>
          <a:prstGeom prst="rect">
            <a:avLst/>
          </a:prstGeom>
          <a:solidFill>
            <a:srgbClr val="FFFFFF"/>
          </a:solid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p:cNvPicPr>
            <a:picLocks noGrp="1"/>
          </p:cNvPicPr>
          <p:nvPr>
            <p:ph idx="1"/>
          </p:nvPr>
        </p:nvPicPr>
        <p:blipFill>
          <a:blip r:embed="rId2" cstate="print"/>
          <a:stretch>
            <a:fillRect/>
          </a:stretch>
        </p:blipFill>
        <p:spPr bwMode="auto">
          <a:xfrm>
            <a:off x="1557714" y="2604457"/>
            <a:ext cx="6028572" cy="2609524"/>
          </a:xfrm>
          <a:prstGeom prst="rect">
            <a:avLst/>
          </a:prstGeom>
          <a:solidFill>
            <a:srgbClr val="FFFFFF"/>
          </a:solid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Браковка цепных стропов</a:t>
            </a:r>
            <a:endParaRPr lang="ru-RU" dirty="0"/>
          </a:p>
        </p:txBody>
      </p:sp>
      <p:pic>
        <p:nvPicPr>
          <p:cNvPr id="4" name="Содержимое 3"/>
          <p:cNvPicPr>
            <a:picLocks noGrp="1"/>
          </p:cNvPicPr>
          <p:nvPr>
            <p:ph idx="1"/>
          </p:nvPr>
        </p:nvPicPr>
        <p:blipFill>
          <a:blip r:embed="rId2" cstate="print"/>
          <a:stretch>
            <a:fillRect/>
          </a:stretch>
        </p:blipFill>
        <p:spPr bwMode="auto">
          <a:xfrm>
            <a:off x="714348" y="2571744"/>
            <a:ext cx="7594600" cy="3175000"/>
          </a:xfrm>
          <a:prstGeom prst="rect">
            <a:avLst/>
          </a:prstGeom>
          <a:solidFill>
            <a:srgbClr val="FFFFFF"/>
          </a:solid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Система сигнализации при выполнении работ</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Эксплуатирующая организация, должна установить порядок обмена сигналами между стропальщиками и крановщиками. Знаковая сигнализация и система обмена сигналами при радиопереговорной связи должны быть внесены в производственные инструкции для крановщиков и стропальщиков. Знаковая сигнализация для крановщиков и стропальщиков приведена в приложении N 10 к настоящим ФНП.</a:t>
            </a:r>
          </a:p>
          <a:p>
            <a:endParaRPr lang="ru-RU" dirty="0"/>
          </a:p>
        </p:txBody>
      </p:sp>
    </p:spTree>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ru-RU" sz="2400" b="1" dirty="0" smtClean="0"/>
              <a:t>Какие из перечисленных ПС </a:t>
            </a:r>
            <a:br>
              <a:rPr lang="ru-RU" sz="2400" b="1" dirty="0" smtClean="0"/>
            </a:br>
            <a:r>
              <a:rPr lang="ru-RU" sz="2400" b="1" dirty="0" smtClean="0"/>
              <a:t>не подлежат учету в органах </a:t>
            </a:r>
            <a:r>
              <a:rPr lang="ru-RU" sz="2400" b="1" dirty="0" err="1" smtClean="0"/>
              <a:t>Ростехнадзора</a:t>
            </a:r>
            <a:r>
              <a:rPr lang="ru-RU" sz="2400" b="1" dirty="0" smtClean="0"/>
              <a:t>?</a:t>
            </a:r>
            <a:r>
              <a:rPr lang="ru-RU" sz="2400" dirty="0" smtClean="0"/>
              <a:t/>
            </a:r>
            <a:br>
              <a:rPr lang="ru-RU" sz="2400" dirty="0" smtClean="0"/>
            </a:br>
            <a:endParaRPr lang="ru-RU" sz="2400"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ru-RU" dirty="0" smtClean="0"/>
          </a:p>
          <a:p>
            <a:r>
              <a:rPr lang="ru-RU" dirty="0" smtClean="0"/>
              <a:t>А) Автомобильные краны.</a:t>
            </a:r>
          </a:p>
          <a:p>
            <a:r>
              <a:rPr lang="ru-RU" dirty="0" smtClean="0"/>
              <a:t>Б) Краны мостового типа.</a:t>
            </a:r>
          </a:p>
          <a:p>
            <a:r>
              <a:rPr lang="ru-RU" dirty="0" smtClean="0"/>
              <a:t>В) Краны на железнодорожном ходу.</a:t>
            </a:r>
          </a:p>
          <a:p>
            <a:r>
              <a:rPr lang="ru-RU" dirty="0" smtClean="0">
                <a:solidFill>
                  <a:srgbClr val="C00000"/>
                </a:solidFill>
              </a:rPr>
              <a:t>Г) Краны-трубоукладчики.</a:t>
            </a:r>
            <a:endParaRPr lang="ru-RU" dirty="0">
              <a:solidFill>
                <a:srgbClr val="C00000"/>
              </a:solidFill>
            </a:endParaRPr>
          </a:p>
        </p:txBody>
      </p:sp>
    </p:spTree>
  </p:cSld>
  <p:clrMapOvr>
    <a:masterClrMapping/>
  </p:clrMapOvr>
  <p:transition spd="med">
    <p:wipe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675134"/>
          </a:xfrm>
        </p:spPr>
        <p:txBody>
          <a:bodyPr>
            <a:normAutofit fontScale="90000"/>
          </a:bodyPr>
          <a:lstStyle/>
          <a:p>
            <a:r>
              <a:rPr lang="ru-RU" dirty="0" smtClean="0"/>
              <a:t>Поднять груз</a:t>
            </a:r>
            <a:endParaRPr lang="ru-RU" dirty="0"/>
          </a:p>
        </p:txBody>
      </p:sp>
      <p:pic>
        <p:nvPicPr>
          <p:cNvPr id="1027" name="Picture 3" descr="D:\лена\Пособие\Знаковая сигнализация стропальщика\001.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Опустить груз или крюк</a:t>
            </a:r>
            <a:endParaRPr lang="ru-RU" dirty="0"/>
          </a:p>
        </p:txBody>
      </p:sp>
      <p:pic>
        <p:nvPicPr>
          <p:cNvPr id="2050" name="Picture 2" descr="D:\лена\Пособие\Знаковая сигнализация стропальщика\002.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Передвинуть кран (мост)</a:t>
            </a:r>
            <a:endParaRPr lang="ru-RU" dirty="0"/>
          </a:p>
        </p:txBody>
      </p:sp>
      <p:pic>
        <p:nvPicPr>
          <p:cNvPr id="3074" name="Picture 2" descr="D:\лена\Пособие\Знаковая сигнализация стропальщика\003.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Передвинуть тележку</a:t>
            </a:r>
            <a:endParaRPr lang="ru-RU" dirty="0"/>
          </a:p>
        </p:txBody>
      </p:sp>
      <p:pic>
        <p:nvPicPr>
          <p:cNvPr id="4098" name="Picture 2" descr="D:\лена\Пособие\Знаковая сигнализация стропальщика\004.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Повернуть стрелу</a:t>
            </a:r>
            <a:endParaRPr lang="ru-RU" dirty="0"/>
          </a:p>
        </p:txBody>
      </p:sp>
      <p:pic>
        <p:nvPicPr>
          <p:cNvPr id="5122" name="Picture 2" descr="D:\лена\Пособие\Знаковая сигнализация стропальщика\005.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Поднять стрелу</a:t>
            </a:r>
            <a:endParaRPr lang="ru-RU" dirty="0"/>
          </a:p>
        </p:txBody>
      </p:sp>
      <p:pic>
        <p:nvPicPr>
          <p:cNvPr id="6146" name="Picture 2" descr="D:\лена\Пособие\Знаковая сигнализация стропальщика\006.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Опустить стрелу</a:t>
            </a:r>
            <a:endParaRPr lang="ru-RU" dirty="0"/>
          </a:p>
        </p:txBody>
      </p:sp>
      <p:pic>
        <p:nvPicPr>
          <p:cNvPr id="7170" name="Picture 2" descr="D:\лена\Пособие\Знаковая сигнализация стропальщика\007.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СТОП!!!</a:t>
            </a:r>
            <a:endParaRPr lang="ru-RU" dirty="0"/>
          </a:p>
        </p:txBody>
      </p:sp>
      <p:pic>
        <p:nvPicPr>
          <p:cNvPr id="8194" name="Picture 2" descr="D:\лена\Пособие\Знаковая сигнализация стропальщика\008.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Осторожно!!!</a:t>
            </a:r>
            <a:endParaRPr lang="ru-RU" dirty="0"/>
          </a:p>
        </p:txBody>
      </p:sp>
      <p:pic>
        <p:nvPicPr>
          <p:cNvPr id="9218" name="Picture 2" descr="D:\лена\Пособие\Знаковая сигнализация стропальщика\009.jpg"/>
          <p:cNvPicPr>
            <a:picLocks noGrp="1" noChangeAspect="1" noChangeArrowheads="1"/>
          </p:cNvPicPr>
          <p:nvPr>
            <p:ph idx="1"/>
          </p:nvPr>
        </p:nvPicPr>
        <p:blipFill>
          <a:blip r:embed="rId2" cstate="print"/>
          <a:stretch>
            <a:fillRect/>
          </a:stretch>
        </p:blipFill>
        <p:spPr bwMode="auto">
          <a:xfrm>
            <a:off x="2969834" y="1646238"/>
            <a:ext cx="3204331" cy="4525962"/>
          </a:xfrm>
          <a:prstGeom prst="rect">
            <a:avLst/>
          </a:prstGeom>
          <a:noFill/>
        </p:spPr>
      </p:pic>
    </p:spTree>
  </p:cSld>
  <p:clrMapOvr>
    <a:masterClrMapping/>
  </p:clrMapOvr>
  <p:transition spd="med">
    <p:wipe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Autofit/>
          </a:bodyPr>
          <a:lstStyle/>
          <a:p>
            <a:r>
              <a:rPr lang="ru-RU" sz="2400" b="1" dirty="0" smtClean="0">
                <a:effectLst/>
              </a:rPr>
              <a:t/>
            </a:r>
            <a:br>
              <a:rPr lang="ru-RU" sz="2400" b="1" dirty="0" smtClean="0">
                <a:effectLst/>
              </a:rPr>
            </a:br>
            <a:r>
              <a:rPr lang="ru-RU" sz="2400" b="1" dirty="0" smtClean="0">
                <a:effectLst/>
              </a:rPr>
              <a:t>Нарушения требований промышленной безопасности, при которых эксплуатация ПС должна быть запрещена</a:t>
            </a:r>
            <a:endParaRPr lang="ru-RU" sz="2400" b="1" dirty="0">
              <a:effectLst/>
            </a:endParaRPr>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ru-RU" dirty="0" smtClean="0"/>
              <a:t>255. Эксплуатирующая организация не должна допускать ПС в работу, если при проверке установлено, что:</a:t>
            </a:r>
          </a:p>
          <a:p>
            <a:pPr>
              <a:buNone/>
            </a:pPr>
            <a:r>
              <a:rPr lang="ru-RU" dirty="0" smtClean="0"/>
              <a:t> </a:t>
            </a:r>
          </a:p>
          <a:p>
            <a:r>
              <a:rPr lang="ru-RU" dirty="0" smtClean="0"/>
              <a:t>а) обслуживание ПС ведется </a:t>
            </a:r>
            <a:r>
              <a:rPr lang="ru-RU" dirty="0" err="1" smtClean="0"/>
              <a:t>неаттестованным</a:t>
            </a:r>
            <a:r>
              <a:rPr lang="ru-RU" dirty="0" smtClean="0"/>
              <a:t> персоналом;</a:t>
            </a:r>
          </a:p>
          <a:p>
            <a:pPr>
              <a:buNone/>
            </a:pPr>
            <a:r>
              <a:rPr lang="ru-RU" dirty="0" smtClean="0"/>
              <a:t> </a:t>
            </a:r>
          </a:p>
          <a:p>
            <a:r>
              <a:rPr lang="ru-RU" dirty="0" smtClean="0"/>
              <a:t>б) не назначены специалист, ответственный за осуществление производственного контроля при эксплуатации ПС, специалист, ответственный за содержание ПС в работоспособном состоянии; специалист, ответственный за безопасное производство работ с применением ПС;</a:t>
            </a:r>
          </a:p>
          <a:p>
            <a:endParaRPr lang="ru-RU" dirty="0" smtClean="0"/>
          </a:p>
          <a:p>
            <a:r>
              <a:rPr lang="ru-RU" dirty="0" smtClean="0"/>
              <a:t>в) истек срок технического освидетельствования ПС. Отсутствует экспертиза промышленной безопасности ПС, отработавшего срок службы;</a:t>
            </a:r>
          </a:p>
          <a:p>
            <a:endParaRPr lang="ru-RU" dirty="0" smtClean="0"/>
          </a:p>
          <a:p>
            <a:endParaRPr lang="ru-RU" dirty="0"/>
          </a:p>
        </p:txBody>
      </p:sp>
    </p:spTree>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100" b="1" dirty="0" smtClean="0"/>
              <a:t/>
            </a:r>
            <a:br>
              <a:rPr lang="ru-RU" sz="3100" b="1" dirty="0" smtClean="0"/>
            </a:br>
            <a:r>
              <a:rPr lang="ru-RU" sz="3100" b="1" dirty="0" smtClean="0"/>
              <a:t/>
            </a:r>
            <a:br>
              <a:rPr lang="ru-RU" sz="3100" b="1" dirty="0" smtClean="0"/>
            </a:br>
            <a:r>
              <a:rPr lang="ru-RU" sz="3100" b="1" dirty="0" smtClean="0"/>
              <a:t>Какие из перечисленных ПС подлежат учету в органах </a:t>
            </a:r>
            <a:r>
              <a:rPr lang="ru-RU" sz="3100" b="1" dirty="0" err="1" smtClean="0"/>
              <a:t>Ростехнадзора</a:t>
            </a:r>
            <a:r>
              <a:rPr lang="ru-RU" sz="3100" b="1" dirty="0" smtClean="0"/>
              <a:t>?</a:t>
            </a:r>
            <a:endParaRPr lang="ru-RU"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endParaRPr lang="ru-RU" dirty="0" smtClean="0"/>
          </a:p>
          <a:p>
            <a:r>
              <a:rPr lang="ru-RU" dirty="0" smtClean="0"/>
              <a:t>А) Краны стрелового типа грузоподъемностью до 1 т включительно.</a:t>
            </a:r>
          </a:p>
          <a:p>
            <a:r>
              <a:rPr lang="ru-RU" dirty="0" smtClean="0"/>
              <a:t>Б) Переставные краны для монтажа мачт, башен, труб, устанавливаемые на монтируемом сооружении.</a:t>
            </a:r>
          </a:p>
          <a:p>
            <a:r>
              <a:rPr lang="ru-RU" dirty="0" smtClean="0"/>
              <a:t>В) Краны стрелового типа с постоянным вылетом или не снабженные механизмом поворота.</a:t>
            </a:r>
          </a:p>
          <a:p>
            <a:r>
              <a:rPr lang="ru-RU" dirty="0" smtClean="0">
                <a:solidFill>
                  <a:srgbClr val="C00000"/>
                </a:solidFill>
              </a:rPr>
              <a:t>Г) Подъемники и вышки, предназначенные для перемещения людей.</a:t>
            </a:r>
          </a:p>
        </p:txBody>
      </p:sp>
    </p:spTree>
  </p:cSld>
  <p:clrMapOvr>
    <a:masterClrMapping/>
  </p:clrMapOvr>
  <p:transition spd="med">
    <p:wipe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ru-RU" sz="2400" b="1" dirty="0" smtClean="0">
                <a:effectLst/>
              </a:rPr>
              <a:t>Нарушения требований промышленной безопасности, при которых эксплуатация ПС должна быть запрещена </a:t>
            </a:r>
            <a:r>
              <a:rPr lang="ru-RU" sz="2400" dirty="0" smtClean="0">
                <a:effectLst/>
              </a:rPr>
              <a:t/>
            </a:r>
            <a:br>
              <a:rPr lang="ru-RU" sz="2400" dirty="0" smtClean="0">
                <a:effectLst/>
              </a:rPr>
            </a:br>
            <a:endParaRPr lang="ru-RU" sz="2400"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ru-RU" dirty="0" smtClean="0"/>
              <a:t>г) не выполнены выданные её или Федеральной службой по экологическому, технологическому и атомному надзору предписания по обеспечению безопасной эксплуатации ПС;</a:t>
            </a:r>
          </a:p>
          <a:p>
            <a:r>
              <a:rPr lang="ru-RU" dirty="0" smtClean="0"/>
              <a:t> </a:t>
            </a:r>
          </a:p>
          <a:p>
            <a:r>
              <a:rPr lang="ru-RU" dirty="0" err="1" smtClean="0"/>
              <a:t>д</a:t>
            </a:r>
            <a:r>
              <a:rPr lang="ru-RU" dirty="0" smtClean="0"/>
              <a:t>) на ПС выявлены технические неисправности: трещины или остаточные деформации металлоконструкций (последние, выше допустимых пределов), ослабление креплений в соединениях металлоконструкций, неработоспособность заземления </a:t>
            </a:r>
            <a:r>
              <a:rPr lang="ru-RU" dirty="0" err="1" smtClean="0"/>
              <a:t>гидро</a:t>
            </a:r>
            <a:r>
              <a:rPr lang="ru-RU" dirty="0" smtClean="0"/>
              <a:t>- или электрооборудования, указателей, ограничителей и регистраторов, системы управления, недопустимый износ крюков, канатов, цепей, элементов механизмов и тормозов, рельсового пути;</a:t>
            </a:r>
          </a:p>
          <a:p>
            <a:endParaRPr lang="ru-RU" dirty="0"/>
          </a:p>
        </p:txBody>
      </p:sp>
    </p:spTree>
  </p:cSld>
  <p:clrMapOvr>
    <a:masterClrMapping/>
  </p:clrMapOvr>
  <p:transition spd="med">
    <p:wipe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ru-RU" sz="2400" b="1" dirty="0" smtClean="0">
                <a:effectLst/>
              </a:rPr>
              <a:t>Нарушения требований промышленной безопасности, при которых эксплуатация ПС должна быть запрещена </a:t>
            </a:r>
            <a:br>
              <a:rPr lang="ru-RU" sz="2400" b="1" dirty="0" smtClean="0">
                <a:effectLst/>
              </a:rPr>
            </a:br>
            <a:endParaRPr lang="ru-RU" sz="2400" b="1"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ru-RU" dirty="0" smtClean="0"/>
              <a:t>е) отсутствуют соответствующие массе и виду перемещаемых грузов съемные грузозахватные приспособления и тара или они неработоспособны;</a:t>
            </a:r>
          </a:p>
          <a:p>
            <a:pPr>
              <a:buNone/>
            </a:pPr>
            <a:endParaRPr lang="ru-RU" dirty="0" smtClean="0"/>
          </a:p>
          <a:p>
            <a:r>
              <a:rPr lang="ru-RU" dirty="0" smtClean="0"/>
              <a:t>ж) работы ведутся без ППР, ТК, нарядов-допусков, предписываемых требованиями настоящих ФНП;</a:t>
            </a:r>
          </a:p>
          <a:p>
            <a:endParaRPr lang="ru-RU" dirty="0" smtClean="0"/>
          </a:p>
          <a:p>
            <a:r>
              <a:rPr lang="ru-RU" dirty="0" err="1" smtClean="0"/>
              <a:t>з</a:t>
            </a:r>
            <a:r>
              <a:rPr lang="ru-RU" dirty="0" smtClean="0"/>
              <a:t>) не выполнены мероприятия по безопасному ведению работ, и требования, изложенные в ППР, ТК, нарядах-допусках;</a:t>
            </a:r>
          </a:p>
          <a:p>
            <a:endParaRPr lang="ru-RU" dirty="0"/>
          </a:p>
        </p:txBody>
      </p:sp>
    </p:spTree>
  </p:cSld>
  <p:clrMapOvr>
    <a:masterClrMapping/>
  </p:clrMapOvr>
  <p:transition spd="med">
    <p:wipe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ru-RU" sz="2400" b="1" dirty="0" smtClean="0">
                <a:effectLst/>
              </a:rPr>
              <a:t>Нарушения требований промышленной безопасности, при которых эксплуатация ПС должна быть запрещена </a:t>
            </a:r>
            <a:br>
              <a:rPr lang="ru-RU" sz="2400" b="1" dirty="0" smtClean="0">
                <a:effectLst/>
              </a:rPr>
            </a:br>
            <a:endParaRPr lang="ru-RU" sz="2400" b="1"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ru-RU" dirty="0" smtClean="0"/>
              <a:t>и) отсутствуют, либо утеряны паспорт ПС или сведения о его постановке на учет в органах Федеральной службы по экологическому, технологическому и атомному надзору (для ПС, подлежащих учету, согласно пункту 147 настоящих ФНП);</a:t>
            </a:r>
          </a:p>
          <a:p>
            <a:r>
              <a:rPr lang="ru-RU" dirty="0" smtClean="0"/>
              <a:t> </a:t>
            </a:r>
          </a:p>
          <a:p>
            <a:r>
              <a:rPr lang="ru-RU" dirty="0" smtClean="0"/>
              <a:t>к) работы с применением ПС ведутся с нарушениями настоящих ФНП, ППР, ТК и инструкций, что может привести к аварии или угрозе жизни людей.</a:t>
            </a:r>
          </a:p>
          <a:p>
            <a:endParaRPr lang="ru-RU" dirty="0" smtClean="0"/>
          </a:p>
          <a:p>
            <a:endParaRPr lang="ru-RU" dirty="0"/>
          </a:p>
        </p:txBody>
      </p:sp>
    </p:spTree>
  </p:cSld>
  <p:clrMapOvr>
    <a:masterClrMapping/>
  </p:clrMapOvr>
  <p:transition spd="med">
    <p:wipe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2400" dirty="0" smtClean="0">
                <a:effectLst/>
              </a:rPr>
              <a:t> </a:t>
            </a:r>
            <a:r>
              <a:rPr lang="ru-RU" sz="2400" b="1" dirty="0" smtClean="0">
                <a:solidFill>
                  <a:srgbClr val="FF0000"/>
                </a:solidFill>
                <a:effectLst/>
              </a:rPr>
              <a:t>Действия в аварийных ситуациях работников ОПО, эксплуатирующих ПС </a:t>
            </a:r>
            <a:br>
              <a:rPr lang="ru-RU" sz="2400" b="1" dirty="0" smtClean="0">
                <a:solidFill>
                  <a:srgbClr val="FF0000"/>
                </a:solidFill>
                <a:effectLst/>
              </a:rPr>
            </a:br>
            <a:endParaRPr lang="ru-RU" sz="2400" b="1" dirty="0">
              <a:solidFill>
                <a:srgbClr val="FF0000"/>
              </a:solidFill>
              <a:effectLst/>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ru-RU" dirty="0" smtClean="0"/>
              <a:t>256. На каждом ОПО, эксплуатирующем ПС, должны быть разработаны и доведены под роспись до каждого работника инструкции, определяющие действия работников в аварийных ситуациях.</a:t>
            </a:r>
          </a:p>
          <a:p>
            <a:r>
              <a:rPr lang="ru-RU" dirty="0" smtClean="0"/>
              <a:t> </a:t>
            </a:r>
          </a:p>
          <a:p>
            <a:r>
              <a:rPr lang="ru-RU" dirty="0" smtClean="0"/>
              <a:t>257. В инструкциях, разрабатываемых согласно требованиям пункта 256 настоящих ФНП наряду с требованиями, определяемыми спецификой ОПО, должны быть указаны следующие сведения для работников, занятых эксплуатацией ПС:</a:t>
            </a:r>
          </a:p>
          <a:p>
            <a:endParaRPr lang="ru-RU" dirty="0"/>
          </a:p>
        </p:txBody>
      </p:sp>
    </p:spTree>
  </p:cSld>
  <p:clrMapOvr>
    <a:masterClrMapping/>
  </p:clrMapOvr>
  <p:transition spd="med">
    <p:wipe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sz="2400" b="1" dirty="0" smtClean="0">
                <a:solidFill>
                  <a:srgbClr val="FF0000"/>
                </a:solidFill>
                <a:effectLst/>
              </a:rPr>
              <a:t>Действия в аварийных ситуациях работников ОПО, эксплуатирующих ПС</a:t>
            </a:r>
            <a:endParaRPr lang="ru-RU" sz="2400" b="1" dirty="0">
              <a:solidFill>
                <a:srgbClr val="FF0000"/>
              </a:solidFill>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r>
              <a:rPr lang="ru-RU" dirty="0" smtClean="0"/>
              <a:t>а) оперативные действия по предотвращению и локализации аварий;</a:t>
            </a:r>
          </a:p>
          <a:p>
            <a:pPr>
              <a:buNone/>
            </a:pPr>
            <a:r>
              <a:rPr lang="ru-RU" dirty="0" smtClean="0"/>
              <a:t> </a:t>
            </a:r>
          </a:p>
          <a:p>
            <a:r>
              <a:rPr lang="ru-RU" dirty="0" smtClean="0"/>
              <a:t>б) способы и методы ликвидации аварий;</a:t>
            </a:r>
          </a:p>
          <a:p>
            <a:endParaRPr lang="ru-RU" dirty="0" smtClean="0"/>
          </a:p>
          <a:p>
            <a:r>
              <a:rPr lang="ru-RU" dirty="0" smtClean="0"/>
              <a:t>в) схемы эвакуации в случае возникновения взрыва, пожара, выброса токсичных веществ в помещении или на площадке, обслуживаемой ПС, если аварийная ситуация не может быть локализована или ликвидирована;</a:t>
            </a:r>
          </a:p>
          <a:p>
            <a:pPr>
              <a:buNone/>
            </a:pPr>
            <a:r>
              <a:rPr lang="ru-RU" dirty="0" smtClean="0"/>
              <a:t> </a:t>
            </a:r>
          </a:p>
          <a:p>
            <a:r>
              <a:rPr lang="ru-RU" dirty="0" smtClean="0"/>
              <a:t>г) порядок использования системы пожаротушения в случае локальных возгораний оборудования ОПО;</a:t>
            </a:r>
          </a:p>
          <a:p>
            <a:endParaRPr lang="ru-RU" dirty="0" smtClean="0"/>
          </a:p>
          <a:p>
            <a:endParaRPr lang="ru-RU" dirty="0"/>
          </a:p>
        </p:txBody>
      </p:sp>
    </p:spTree>
  </p:cSld>
  <p:clrMapOvr>
    <a:masterClrMapping/>
  </p:clrMapOvr>
  <p:transition spd="med">
    <p:wipe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sz="2400" b="1" dirty="0" smtClean="0">
                <a:solidFill>
                  <a:srgbClr val="FF0000"/>
                </a:solidFill>
                <a:effectLst/>
              </a:rPr>
              <a:t>Действия в аварийных ситуациях работников ОПО, эксплуатирующих ПС</a:t>
            </a:r>
            <a:endParaRPr lang="ru-RU" sz="2400" b="1" dirty="0">
              <a:solidFill>
                <a:srgbClr val="FF0000"/>
              </a:solidFill>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buNone/>
            </a:pPr>
            <a:r>
              <a:rPr lang="ru-RU" dirty="0" smtClean="0"/>
              <a:t> </a:t>
            </a:r>
          </a:p>
          <a:p>
            <a:r>
              <a:rPr lang="ru-RU" dirty="0" err="1" smtClean="0"/>
              <a:t>д</a:t>
            </a:r>
            <a:r>
              <a:rPr lang="ru-RU" dirty="0" smtClean="0"/>
              <a:t>) порядок приведения ПС в безопасное положение в нерабочем состоянии, схема и порядок эвакуации крановщика (оператора), покидающего кабину управления ПС;</a:t>
            </a:r>
          </a:p>
          <a:p>
            <a:pPr>
              <a:buNone/>
            </a:pPr>
            <a:r>
              <a:rPr lang="ru-RU" dirty="0" smtClean="0"/>
              <a:t> </a:t>
            </a:r>
          </a:p>
          <a:p>
            <a:r>
              <a:rPr lang="ru-RU" dirty="0" smtClean="0"/>
              <a:t>е) места, отведенные в ОПО, для нахождения ПС в нерабочем состоянии;</a:t>
            </a:r>
          </a:p>
          <a:p>
            <a:pPr>
              <a:buNone/>
            </a:pPr>
            <a:r>
              <a:rPr lang="ru-RU" dirty="0" smtClean="0"/>
              <a:t> </a:t>
            </a:r>
          </a:p>
          <a:p>
            <a:r>
              <a:rPr lang="ru-RU" dirty="0" smtClean="0"/>
              <a:t>ж) места отключения вводов электропитания ПС;</a:t>
            </a:r>
          </a:p>
          <a:p>
            <a:pPr>
              <a:buNone/>
            </a:pPr>
            <a:r>
              <a:rPr lang="ru-RU" dirty="0" smtClean="0"/>
              <a:t> </a:t>
            </a:r>
          </a:p>
          <a:p>
            <a:r>
              <a:rPr lang="ru-RU" dirty="0" err="1" smtClean="0"/>
              <a:t>з</a:t>
            </a:r>
            <a:r>
              <a:rPr lang="ru-RU" dirty="0" smtClean="0"/>
              <a:t>) места расположения медицинских аптечек первой помощи;</a:t>
            </a:r>
          </a:p>
          <a:p>
            <a:pPr>
              <a:buNone/>
            </a:pPr>
            <a:r>
              <a:rPr lang="ru-RU" dirty="0" smtClean="0"/>
              <a:t> </a:t>
            </a:r>
          </a:p>
          <a:p>
            <a:endParaRPr lang="ru-RU" dirty="0"/>
          </a:p>
        </p:txBody>
      </p:sp>
    </p:spTree>
  </p:cSld>
  <p:clrMapOvr>
    <a:masterClrMapping/>
  </p:clrMapOvr>
  <p:transition spd="med">
    <p:wipe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sz="2400" b="1" dirty="0" smtClean="0">
                <a:solidFill>
                  <a:srgbClr val="FF0000"/>
                </a:solidFill>
                <a:effectLst/>
              </a:rPr>
              <a:t>Действия в аварийных ситуациях работников ОПО, эксплуатирующих ПС</a:t>
            </a:r>
            <a:endParaRPr lang="ru-RU" sz="2400" b="1" dirty="0">
              <a:solidFill>
                <a:srgbClr val="FF0000"/>
              </a:solidFill>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ru-RU" dirty="0" smtClean="0"/>
              <a:t>и) методы оказания первой помощи работникам, попавшим под электрическое напряжение, получившим ожоги, отравившимся продуктами горения;</a:t>
            </a:r>
          </a:p>
          <a:p>
            <a:pPr>
              <a:buNone/>
            </a:pPr>
            <a:r>
              <a:rPr lang="ru-RU" dirty="0" smtClean="0"/>
              <a:t> к) порядок оповещения работников ОПО о возникновении аварий и инцидентов.</a:t>
            </a:r>
          </a:p>
          <a:p>
            <a:pPr algn="ctr">
              <a:buNone/>
            </a:pPr>
            <a:r>
              <a:rPr lang="ru-RU" b="1" dirty="0" smtClean="0">
                <a:solidFill>
                  <a:srgbClr val="C00000"/>
                </a:solidFill>
              </a:rPr>
              <a:t>Ответственность за наличие указанных инструкций лежит на руководстве ОПО, эксплуатирующем ПС, </a:t>
            </a:r>
          </a:p>
          <a:p>
            <a:pPr algn="ctr">
              <a:buNone/>
            </a:pPr>
            <a:r>
              <a:rPr lang="ru-RU" b="1" dirty="0" smtClean="0">
                <a:solidFill>
                  <a:srgbClr val="C00000"/>
                </a:solidFill>
              </a:rPr>
              <a:t>а их исполнение в аварийных ситуациях - на каждом работнике ОПО</a:t>
            </a:r>
            <a:endParaRPr lang="ru-RU" dirty="0" smtClean="0"/>
          </a:p>
          <a:p>
            <a:pPr algn="ctr"/>
            <a:r>
              <a:rPr lang="ru-RU" dirty="0" smtClean="0"/>
              <a:t>.</a:t>
            </a:r>
          </a:p>
          <a:p>
            <a:endParaRPr lang="ru-RU" dirty="0" smtClean="0"/>
          </a:p>
          <a:p>
            <a:endParaRPr lang="ru-RU" dirty="0"/>
          </a:p>
        </p:txBody>
      </p:sp>
    </p:spTree>
  </p:cSld>
  <p:clrMapOvr>
    <a:masterClrMapping/>
  </p:clrMapOvr>
  <p:transition spd="med">
    <p:wipe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Утилизация(ликвидация) ПС</a:t>
            </a:r>
            <a:endParaRPr lang="ru-RU"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ru-RU" dirty="0" smtClean="0"/>
              <a:t>258. Утилизация (ликвидация) ПС должна выполняться с учетом требований, изложенных в соответствующем разделе Технического регламента ТР ТС 010/2011, а также требований, изложенных в руководстве (инструкции) по эксплуатации ПС.</a:t>
            </a:r>
          </a:p>
          <a:p>
            <a:r>
              <a:rPr lang="ru-RU" dirty="0" smtClean="0"/>
              <a:t> </a:t>
            </a:r>
          </a:p>
          <a:p>
            <a:r>
              <a:rPr lang="ru-RU" dirty="0" smtClean="0"/>
              <a:t>259. ПС, подлежащие утилизации (ликвидации), должны быть демонтированы и сняты с учета.</a:t>
            </a:r>
          </a:p>
          <a:p>
            <a:r>
              <a:rPr lang="ru-RU" dirty="0" smtClean="0"/>
              <a:t> </a:t>
            </a:r>
          </a:p>
          <a:p>
            <a:endParaRPr lang="ru-RU" dirty="0"/>
          </a:p>
        </p:txBody>
      </p:sp>
    </p:spTree>
  </p:cSld>
  <p:clrMapOvr>
    <a:masterClrMapping/>
  </p:clrMapOvr>
  <p:transition spd="med">
    <p:wipe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Оценка соответствия</a:t>
            </a:r>
            <a:endParaRPr lang="ru-RU" dirty="0"/>
          </a:p>
        </p:txBody>
      </p:sp>
      <p:sp>
        <p:nvSpPr>
          <p:cNvPr id="3" name="Содержимое 2"/>
          <p:cNvSpPr>
            <a:spLocks noGrp="1"/>
          </p:cNvSpPr>
          <p:nvPr>
            <p:ph idx="1"/>
          </p:nvPr>
        </p:nvSpPr>
        <p:spPr>
          <a:xfrm>
            <a:off x="457200" y="1646236"/>
            <a:ext cx="8229600" cy="4997473"/>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r>
              <a:rPr lang="ru-RU" dirty="0" smtClean="0"/>
              <a:t>В соответствии с Федеральным законом 116-ФЗ, если Техническим регламентом ТС 010/2011 не установлена иная форма оценки соответствия ПС обязательным требованиям к такому ПС, оно подлежит экспертизе промышленной безопасности:</a:t>
            </a:r>
          </a:p>
          <a:p>
            <a:pPr>
              <a:buNone/>
            </a:pPr>
            <a:r>
              <a:rPr lang="ru-RU" dirty="0" smtClean="0"/>
              <a:t> </a:t>
            </a:r>
          </a:p>
          <a:p>
            <a:r>
              <a:rPr lang="ru-RU" dirty="0" smtClean="0"/>
              <a:t>а) до начала применения на ОПО ПС, изготовленных для собственных нужд;</a:t>
            </a:r>
          </a:p>
          <a:p>
            <a:pPr>
              <a:buNone/>
            </a:pPr>
            <a:r>
              <a:rPr lang="ru-RU" dirty="0" smtClean="0"/>
              <a:t> </a:t>
            </a:r>
          </a:p>
          <a:p>
            <a:r>
              <a:rPr lang="ru-RU" dirty="0" smtClean="0"/>
              <a:t>б) по истечении срока службы или превышении количества циклов нагрузки такого ПС, установленных производителем;</a:t>
            </a:r>
          </a:p>
          <a:p>
            <a:endParaRPr lang="ru-RU" dirty="0" smtClean="0"/>
          </a:p>
          <a:p>
            <a:r>
              <a:rPr lang="ru-RU" dirty="0" smtClean="0"/>
              <a:t>в) при отсутствии в технической документации данных о сроке службы такого ПС, если фактический срок его службы превышает 20 лет;</a:t>
            </a:r>
          </a:p>
          <a:p>
            <a:pPr>
              <a:buNone/>
            </a:pPr>
            <a:r>
              <a:rPr lang="ru-RU" dirty="0" smtClean="0"/>
              <a:t> </a:t>
            </a:r>
          </a:p>
          <a:p>
            <a:r>
              <a:rPr lang="ru-RU" dirty="0" smtClean="0"/>
              <a:t>г) после проведения работ, связанных с изменением конструкции, заменой материала несущих элементов такого ПС, либо восстановительного ремонта после аварии или инцидента на опасном производственном объекте, в результате которых было повреждено такое ПС.</a:t>
            </a:r>
          </a:p>
          <a:p>
            <a:endParaRPr lang="ru-RU" dirty="0" smtClean="0"/>
          </a:p>
          <a:p>
            <a:pPr algn="ctr">
              <a:buNone/>
            </a:pPr>
            <a:r>
              <a:rPr lang="ru-RU" dirty="0" smtClean="0"/>
              <a:t> </a:t>
            </a:r>
            <a:r>
              <a:rPr lang="ru-RU" sz="5900" dirty="0" smtClean="0">
                <a:solidFill>
                  <a:srgbClr val="C00000"/>
                </a:solidFill>
              </a:rPr>
              <a:t>При замене изношенного грузозахватного органа на аналогичный новый ПС </a:t>
            </a:r>
          </a:p>
          <a:p>
            <a:pPr algn="ctr">
              <a:buNone/>
            </a:pPr>
            <a:r>
              <a:rPr lang="ru-RU" sz="5900" dirty="0" smtClean="0">
                <a:solidFill>
                  <a:srgbClr val="C00000"/>
                </a:solidFill>
              </a:rPr>
              <a:t>не подлежит экспертизе промышленной безопасности</a:t>
            </a:r>
          </a:p>
          <a:p>
            <a:pPr algn="ctr"/>
            <a:endParaRPr lang="ru-RU" dirty="0">
              <a:solidFill>
                <a:srgbClr val="C00000"/>
              </a:solidFill>
            </a:endParaRPr>
          </a:p>
        </p:txBody>
      </p:sp>
    </p:spTree>
  </p:cSld>
  <p:clrMapOvr>
    <a:masterClrMapping/>
  </p:clrMapOvr>
  <p:transition spd="med">
    <p:wipe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Оценка соответствия</a:t>
            </a:r>
            <a:endParaRPr lang="ru-RU"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u-RU" dirty="0" smtClean="0"/>
              <a:t>261. Объем, состав и характер работ по экспертизе промышленной безопасности зависят от типа ПС, его фактического состояния и технологии, в которой ПС применяется на ОПО.</a:t>
            </a:r>
          </a:p>
          <a:p>
            <a:r>
              <a:rPr lang="ru-RU" dirty="0" smtClean="0"/>
              <a:t> </a:t>
            </a:r>
          </a:p>
          <a:p>
            <a:r>
              <a:rPr lang="ru-RU" dirty="0" smtClean="0"/>
              <a:t>262. Необходимость проведения экспертизы промышленной безопасности строительных конструкций ОПО, где установлены ПС, объем и состав указанных работ определяются техническим состоянием строительных конструкций, а также требованиями, аналогичными изложенным в пункте 260 настоящих ФНП применительно к самим ПС.</a:t>
            </a:r>
          </a:p>
          <a:p>
            <a:r>
              <a:rPr lang="ru-RU" dirty="0" smtClean="0"/>
              <a:t> </a:t>
            </a:r>
          </a:p>
          <a:p>
            <a:endParaRPr lang="ru-RU" dirty="0"/>
          </a:p>
        </p:txBody>
      </p:sp>
    </p:spTree>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2400" b="1" dirty="0" smtClean="0"/>
              <a:t/>
            </a:r>
            <a:br>
              <a:rPr lang="ru-RU" sz="2400" b="1" dirty="0" smtClean="0"/>
            </a:br>
            <a:r>
              <a:rPr lang="ru-RU" sz="2400" b="1" dirty="0" smtClean="0"/>
              <a:t/>
            </a:r>
            <a:br>
              <a:rPr lang="ru-RU" sz="2400" b="1" dirty="0" smtClean="0"/>
            </a:br>
            <a:r>
              <a:rPr lang="ru-RU" sz="2400" b="1" dirty="0" smtClean="0"/>
              <a:t>Что должно быть проведено для ПС, отработавших срок службы, для продления срока эксплуатации?</a:t>
            </a:r>
            <a:r>
              <a:rPr lang="ru-RU" sz="2400" dirty="0" smtClean="0"/>
              <a:t/>
            </a:r>
            <a:br>
              <a:rPr lang="ru-RU" sz="2400" dirty="0" smtClean="0"/>
            </a:br>
            <a:endParaRPr lang="ru-RU" sz="2400"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ru-RU" dirty="0" smtClean="0"/>
              <a:t>А) Профилактический осмотр.</a:t>
            </a:r>
          </a:p>
          <a:p>
            <a:r>
              <a:rPr lang="ru-RU" dirty="0" smtClean="0">
                <a:solidFill>
                  <a:srgbClr val="C00000"/>
                </a:solidFill>
              </a:rPr>
              <a:t>Б) Капитально-восстановительный или полнокомплектный ремонты, а также экспертиза промышленной безопасности.</a:t>
            </a:r>
          </a:p>
          <a:p>
            <a:r>
              <a:rPr lang="ru-RU" dirty="0" smtClean="0"/>
              <a:t>В) Техническое обслуживание.</a:t>
            </a:r>
          </a:p>
          <a:p>
            <a:r>
              <a:rPr lang="ru-RU" dirty="0" smtClean="0"/>
              <a:t>Г) Неплановый ремонт.</a:t>
            </a:r>
          </a:p>
          <a:p>
            <a:endParaRPr lang="ru-RU" dirty="0"/>
          </a:p>
        </p:txBody>
      </p:sp>
    </p:spTree>
  </p:cSld>
  <p:clrMapOvr>
    <a:masterClrMapping/>
  </p:clrMapOvr>
  <p:transition spd="med">
    <p:wipe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Оценка соответствия</a:t>
            </a:r>
            <a:endParaRPr lang="ru-RU"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ctr"/>
            <a:r>
              <a:rPr lang="ru-RU" dirty="0" smtClean="0">
                <a:solidFill>
                  <a:srgbClr val="C00000"/>
                </a:solidFill>
              </a:rPr>
              <a:t> </a:t>
            </a:r>
            <a:r>
              <a:rPr lang="ru-RU" b="1" dirty="0" smtClean="0">
                <a:solidFill>
                  <a:srgbClr val="C00000"/>
                </a:solidFill>
              </a:rPr>
              <a:t>Экспертиза промышленной безопасности проводится только для ПС, которые подлежат учету. </a:t>
            </a:r>
          </a:p>
          <a:p>
            <a:r>
              <a:rPr lang="ru-RU" dirty="0" smtClean="0">
                <a:solidFill>
                  <a:srgbClr val="C00000"/>
                </a:solidFill>
              </a:rPr>
              <a:t>ПС перечисленные в пункте 148 настоящих ФНП и не подлежащие учету, экспертизе промышленной безопасности не подлежат.</a:t>
            </a:r>
          </a:p>
          <a:p>
            <a:endParaRPr lang="ru-RU" dirty="0"/>
          </a:p>
        </p:txBody>
      </p:sp>
    </p:spTree>
  </p:cSld>
  <p:clrMapOvr>
    <a:masterClrMapping/>
  </p:clrMapOvr>
  <p:transition spd="med">
    <p:wipe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103762"/>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ru-RU" sz="3600" b="1" i="1" dirty="0" smtClean="0">
                <a:solidFill>
                  <a:srgbClr val="C00000"/>
                </a:solidFill>
              </a:rPr>
              <a:t>СПАСИБО</a:t>
            </a:r>
            <a:br>
              <a:rPr lang="ru-RU" sz="3600" b="1" i="1" dirty="0" smtClean="0">
                <a:solidFill>
                  <a:srgbClr val="C00000"/>
                </a:solidFill>
              </a:rPr>
            </a:br>
            <a:r>
              <a:rPr lang="ru-RU" sz="3600" b="1" i="1" dirty="0" smtClean="0">
                <a:solidFill>
                  <a:srgbClr val="C00000"/>
                </a:solidFill>
              </a:rPr>
              <a:t> ЗА ВНИМАНИЕ!</a:t>
            </a:r>
            <a:endParaRPr lang="ru-RU" sz="3600" b="1" i="1" dirty="0"/>
          </a:p>
        </p:txBody>
      </p:sp>
      <p:sp>
        <p:nvSpPr>
          <p:cNvPr id="3" name="Содержимое 2"/>
          <p:cNvSpPr>
            <a:spLocks noGrp="1"/>
          </p:cNvSpPr>
          <p:nvPr>
            <p:ph idx="1"/>
          </p:nvPr>
        </p:nvSpPr>
        <p:spPr/>
        <p:style>
          <a:lnRef idx="3">
            <a:schemeClr val="lt1"/>
          </a:lnRef>
          <a:fillRef idx="1">
            <a:schemeClr val="accent3"/>
          </a:fillRef>
          <a:effectRef idx="1">
            <a:schemeClr val="accent3"/>
          </a:effectRef>
          <a:fontRef idx="minor">
            <a:schemeClr val="lt1"/>
          </a:fontRef>
        </p:style>
        <p:txBody>
          <a:bodyPr>
            <a:normAutofit/>
          </a:bodyPr>
          <a:lstStyle/>
          <a:p>
            <a:pPr algn="ctr">
              <a:buNone/>
            </a:pPr>
            <a:r>
              <a:rPr lang="ru-RU" sz="3000" b="1" dirty="0" smtClean="0">
                <a:solidFill>
                  <a:schemeClr val="bg1">
                    <a:lumMod val="75000"/>
                    <a:lumOff val="25000"/>
                  </a:schemeClr>
                </a:solidFill>
              </a:rPr>
              <a:t>ИНФОРМАЦИЯ ПО ВОПРОСАМ ПРОФЕССИОНАЛЬНОГО ОБУЧЕНИЯ, ДОПОЛНИТЕЛЬНОГО ПРОФЕССИОНАЛЬНОГО ОБРАЗОВАНИЯ</a:t>
            </a:r>
          </a:p>
          <a:p>
            <a:pPr algn="ctr">
              <a:buNone/>
            </a:pPr>
            <a:r>
              <a:rPr lang="ru-RU" sz="3000" b="1" dirty="0" smtClean="0">
                <a:solidFill>
                  <a:schemeClr val="bg1">
                    <a:lumMod val="75000"/>
                    <a:lumOff val="25000"/>
                  </a:schemeClr>
                </a:solidFill>
              </a:rPr>
              <a:t> И ПРОВЕДЕНИЯ ПРЕДАТТЕСТАЦИОННОЙ ПОДГОТОВКИ </a:t>
            </a:r>
          </a:p>
          <a:p>
            <a:pPr algn="ctr">
              <a:buNone/>
            </a:pPr>
            <a:r>
              <a:rPr lang="ru-RU" sz="4000" b="1" dirty="0" smtClean="0">
                <a:solidFill>
                  <a:schemeClr val="bg1">
                    <a:lumMod val="75000"/>
                    <a:lumOff val="25000"/>
                  </a:schemeClr>
                </a:solidFill>
              </a:rPr>
              <a:t>по тел . (8162) 77-09-75</a:t>
            </a:r>
          </a:p>
          <a:p>
            <a:pPr algn="ctr">
              <a:buNone/>
            </a:pPr>
            <a:r>
              <a:rPr lang="en-US" sz="4000" b="1" dirty="0" smtClean="0">
                <a:solidFill>
                  <a:schemeClr val="bg1">
                    <a:lumMod val="75000"/>
                    <a:lumOff val="25000"/>
                  </a:schemeClr>
                </a:solidFill>
              </a:rPr>
              <a:t>ot98nov@gmail.com</a:t>
            </a:r>
            <a:endParaRPr lang="ru-RU" sz="4000" b="1" dirty="0" smtClean="0">
              <a:solidFill>
                <a:schemeClr val="bg1">
                  <a:lumMod val="75000"/>
                  <a:lumOff val="25000"/>
                </a:schemeClr>
              </a:solidFill>
            </a:endParaRPr>
          </a:p>
          <a:p>
            <a:pPr algn="ctr">
              <a:buNone/>
            </a:pPr>
            <a:endParaRPr lang="ru-RU" sz="5400" dirty="0">
              <a:solidFill>
                <a:srgbClr val="C00000"/>
              </a:solidFill>
            </a:endParaRPr>
          </a:p>
        </p:txBody>
      </p:sp>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15328" cy="1039370"/>
          </a:xfrm>
        </p:spPr>
        <p:style>
          <a:lnRef idx="2">
            <a:schemeClr val="accent2"/>
          </a:lnRef>
          <a:fillRef idx="1">
            <a:schemeClr val="lt1"/>
          </a:fillRef>
          <a:effectRef idx="0">
            <a:schemeClr val="accent2"/>
          </a:effectRef>
          <a:fontRef idx="minor">
            <a:schemeClr val="dk1"/>
          </a:fontRef>
        </p:style>
        <p:txBody>
          <a:bodyPr>
            <a:noAutofit/>
          </a:bodyPr>
          <a:lstStyle/>
          <a:p>
            <a:pPr lvl="0"/>
            <a:r>
              <a:rPr lang="x-none" sz="2400" b="1" smtClean="0">
                <a:solidFill>
                  <a:schemeClr val="accent6">
                    <a:lumMod val="50000"/>
                  </a:schemeClr>
                </a:solidFill>
              </a:rPr>
              <a:t>Требования промышленной безопасности к организациям и работникам ОПО, занимающимся эксплуатацией ПС</a:t>
            </a:r>
            <a:endParaRPr lang="ru-RU" sz="2400" b="1" dirty="0">
              <a:solidFill>
                <a:schemeClr val="accent6">
                  <a:lumMod val="50000"/>
                </a:schemeClr>
              </a:solidFill>
            </a:endParaRPr>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lvl="0"/>
            <a:r>
              <a:rPr lang="x-none" smtClean="0"/>
              <a:t>Организация (индивидуальный предприниматель) , эксплуатирующая ОПО с ПС (без выполнения собственными службами работ по ремонту, реконструкции или модернизации),  должна соблюдать требования Руководств (инструкций) по эксплуатации имеющихся в наличии ПС и выполнять следующие требования:</a:t>
            </a:r>
            <a:endParaRPr lang="ru-RU" dirty="0" smtClean="0"/>
          </a:p>
          <a:p>
            <a:endParaRPr lang="ru-RU" dirty="0"/>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x-none" sz="2400" b="1" smtClean="0">
                <a:solidFill>
                  <a:schemeClr val="accent6">
                    <a:lumMod val="50000"/>
                  </a:schemeClr>
                </a:solidFill>
              </a:rPr>
              <a:t>Требования промышленной безопасности к организациям и работникам ОПО, занимающимся эксплуатацией ПС</a:t>
            </a:r>
            <a:endParaRPr lang="ru-RU" sz="2400" dirty="0"/>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r>
              <a:rPr lang="ru-RU" dirty="0" smtClean="0">
                <a:solidFill>
                  <a:schemeClr val="bg1"/>
                </a:solidFill>
              </a:rPr>
              <a:t>а) поддерживать эксплуатируемые ПС в работоспособном состоянии, соблюдая графики выполнения технических освидетельствований, технического обслуживания и планово-предупредительных ремонтов, а также не превышать срок службы (период безопасной эксплуатации), заявленный изготовителем в паспорте ПС без наличия заключения экспертизы промышленной безопасности о возможности его продления;</a:t>
            </a:r>
          </a:p>
          <a:p>
            <a:pPr>
              <a:buNone/>
            </a:pPr>
            <a:r>
              <a:rPr lang="ru-RU" dirty="0" smtClean="0">
                <a:solidFill>
                  <a:schemeClr val="bg1"/>
                </a:solidFill>
              </a:rPr>
              <a:t> </a:t>
            </a:r>
          </a:p>
          <a:p>
            <a:r>
              <a:rPr lang="ru-RU" dirty="0" smtClean="0">
                <a:solidFill>
                  <a:schemeClr val="bg1"/>
                </a:solidFill>
              </a:rPr>
              <a:t>б) не превышать характеристики и не нарушать требования, изложенные в паспорте и руководстве (инструкции) по эксплуатации ПС (грузоподъемность или грузовой момент, группу классификации режима и другие паспортные режимы эксплуатации);</a:t>
            </a:r>
          </a:p>
          <a:p>
            <a:r>
              <a:rPr lang="ru-RU" dirty="0" smtClean="0">
                <a:solidFill>
                  <a:schemeClr val="bg1"/>
                </a:solidFill>
              </a:rPr>
              <a:t>в) не допускать к применению неработоспособные и несоответствующие технологии выполняемых работ грузозахватные приспособления и тару;</a:t>
            </a:r>
          </a:p>
          <a:p>
            <a:pPr>
              <a:buNone/>
            </a:pPr>
            <a:r>
              <a:rPr lang="ru-RU" dirty="0" smtClean="0">
                <a:solidFill>
                  <a:schemeClr val="bg1"/>
                </a:solidFill>
              </a:rPr>
              <a:t> </a:t>
            </a:r>
          </a:p>
          <a:p>
            <a:r>
              <a:rPr lang="ru-RU" sz="3600" dirty="0" smtClean="0">
                <a:solidFill>
                  <a:schemeClr val="bg1"/>
                </a:solidFill>
              </a:rPr>
              <a:t>г)</a:t>
            </a:r>
            <a:r>
              <a:rPr lang="ru-RU" sz="3600" b="1" dirty="0" smtClean="0">
                <a:solidFill>
                  <a:schemeClr val="bg1"/>
                </a:solidFill>
              </a:rPr>
              <a:t> </a:t>
            </a:r>
            <a:r>
              <a:rPr lang="ru-RU" sz="3600" b="1" dirty="0" smtClean="0">
                <a:solidFill>
                  <a:srgbClr val="C00000"/>
                </a:solidFill>
              </a:rPr>
              <a:t>не эксплуатировать ПС с неработоспособными ограничителями, указателями и регистраторами;</a:t>
            </a:r>
          </a:p>
          <a:p>
            <a:pPr>
              <a:buNone/>
            </a:pPr>
            <a:r>
              <a:rPr lang="ru-RU" sz="3600" b="1" dirty="0" smtClean="0">
                <a:solidFill>
                  <a:srgbClr val="C00000"/>
                </a:solidFill>
              </a:rPr>
              <a:t> </a:t>
            </a:r>
          </a:p>
          <a:p>
            <a:r>
              <a:rPr lang="ru-RU" dirty="0" err="1" smtClean="0">
                <a:solidFill>
                  <a:schemeClr val="bg1"/>
                </a:solidFill>
              </a:rPr>
              <a:t>д</a:t>
            </a:r>
            <a:r>
              <a:rPr lang="ru-RU" dirty="0" smtClean="0">
                <a:solidFill>
                  <a:schemeClr val="bg1"/>
                </a:solidFill>
              </a:rPr>
              <a:t>) не эксплуатировать ПС на неработоспособных рельсовых путях (для ПС на рельсовом ходу);</a:t>
            </a:r>
            <a:endParaRPr lang="ru-RU"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x-none" sz="2400" b="1" smtClean="0">
                <a:solidFill>
                  <a:schemeClr val="accent6">
                    <a:lumMod val="50000"/>
                  </a:schemeClr>
                </a:solidFill>
              </a:rPr>
              <a:t>Требования промышленной безопасности к организациям и работникам ОПО, занимающимся эксплуатацией ПС</a:t>
            </a:r>
            <a:endParaRPr lang="ru-RU" sz="2400" dirty="0"/>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r>
              <a:rPr lang="ru-RU" dirty="0" smtClean="0">
                <a:solidFill>
                  <a:schemeClr val="bg1"/>
                </a:solidFill>
              </a:rPr>
              <a:t>е) не эксплуатировать ПС с нарушениями требований по их установке в соответствии с требованиями пунктов 101-137 настоящих ФНП. Не эксплуатировать ПС с отступлениями от регламентированных размеров посадочных лестниц и площадок, строительных конструкций или площадок на открытом воздухе, на которых установлено ПС и минимально допустимым расстояниям от ПС до иных строительных конструкций, оборудования, других ПС, штабелей грузов или откоса, которые установлены в руководстве (инструкции) по эксплуатации ПС. Следить, чтобы нагрузочные характеристики площадок установки ПС и/или подкрановых строительных конструкций, не превышали нагрузок от ПС с грузом, указанных в паспорте и руководстве (инструкции) по эксплуатации ПС;</a:t>
            </a:r>
          </a:p>
          <a:p>
            <a:endParaRPr lang="ru-RU"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x-none" sz="2400" b="1" smtClean="0">
                <a:solidFill>
                  <a:schemeClr val="accent6">
                    <a:lumMod val="50000"/>
                  </a:schemeClr>
                </a:solidFill>
              </a:rPr>
              <a:t>Требования промышленной безопасности к организациям и работникам ОПО, занимающимся эксплуатацией ПС</a:t>
            </a:r>
            <a:endParaRPr lang="ru-RU" sz="2400" dirty="0"/>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r>
              <a:rPr lang="ru-RU" dirty="0" smtClean="0">
                <a:solidFill>
                  <a:schemeClr val="bg1"/>
                </a:solidFill>
              </a:rPr>
              <a:t>ж) разработать и утвердить распорядительным актом эксплуатирующей организации, </a:t>
            </a:r>
            <a:r>
              <a:rPr lang="ru-RU" sz="3400" b="1" dirty="0" smtClean="0">
                <a:solidFill>
                  <a:srgbClr val="C00000"/>
                </a:solidFill>
              </a:rPr>
              <a:t>инструкции с должностными обязанностями, а также поименный перечень лиц, ответственных за промышленную безопасность в организации из </a:t>
            </a:r>
            <a:r>
              <a:rPr lang="ru-RU" sz="3400" b="1" u="sng" dirty="0" smtClean="0">
                <a:solidFill>
                  <a:srgbClr val="C00000"/>
                </a:solidFill>
              </a:rPr>
              <a:t>числа ее </a:t>
            </a:r>
          </a:p>
          <a:p>
            <a:r>
              <a:rPr lang="ru-RU" sz="3400" b="1" u="sng" dirty="0" smtClean="0">
                <a:solidFill>
                  <a:srgbClr val="C00000"/>
                </a:solidFill>
              </a:rPr>
              <a:t>(вопрос 14) аттестованных специалистов:</a:t>
            </a:r>
          </a:p>
          <a:p>
            <a:endParaRPr lang="ru-RU" dirty="0" smtClean="0">
              <a:solidFill>
                <a:schemeClr val="bg1"/>
              </a:solidFill>
            </a:endParaRPr>
          </a:p>
          <a:p>
            <a:r>
              <a:rPr lang="ru-RU" b="1" dirty="0" smtClean="0">
                <a:solidFill>
                  <a:schemeClr val="bg1"/>
                </a:solidFill>
              </a:rPr>
              <a:t>специалиста, ответственного за осуществление производственного контроля при эксплуатации ПС;</a:t>
            </a:r>
          </a:p>
          <a:p>
            <a:endParaRPr lang="ru-RU" b="1" dirty="0" smtClean="0">
              <a:solidFill>
                <a:schemeClr val="bg1"/>
              </a:solidFill>
            </a:endParaRPr>
          </a:p>
          <a:p>
            <a:r>
              <a:rPr lang="ru-RU" b="1" dirty="0" smtClean="0">
                <a:solidFill>
                  <a:schemeClr val="bg1"/>
                </a:solidFill>
              </a:rPr>
              <a:t>специалиста, ответственного за содержание ПС в работоспособном состоянии;</a:t>
            </a:r>
          </a:p>
          <a:p>
            <a:pPr>
              <a:buNone/>
            </a:pPr>
            <a:r>
              <a:rPr lang="ru-RU" b="1" dirty="0" smtClean="0">
                <a:solidFill>
                  <a:schemeClr val="bg1"/>
                </a:solidFill>
              </a:rPr>
              <a:t> </a:t>
            </a:r>
          </a:p>
          <a:p>
            <a:r>
              <a:rPr lang="ru-RU" b="1" dirty="0" smtClean="0">
                <a:solidFill>
                  <a:schemeClr val="bg1"/>
                </a:solidFill>
              </a:rPr>
              <a:t>специалиста, ответственного за безопасное производство работ с применением ПС.</a:t>
            </a:r>
          </a:p>
          <a:p>
            <a:endParaRPr lang="ru-RU" b="1"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x-none" sz="2400" b="1" smtClean="0">
                <a:solidFill>
                  <a:schemeClr val="accent6">
                    <a:lumMod val="50000"/>
                  </a:schemeClr>
                </a:solidFill>
              </a:rPr>
              <a:t>Требования промышленной безопасности к организациям и работникам ОПО, занимающимся эксплуатацией ПС</a:t>
            </a:r>
            <a:endParaRPr lang="ru-RU" sz="2400" dirty="0"/>
          </a:p>
        </p:txBody>
      </p:sp>
      <p:sp>
        <p:nvSpPr>
          <p:cNvPr id="3" name="Содержимое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r>
              <a:rPr lang="ru-RU" dirty="0" smtClean="0">
                <a:solidFill>
                  <a:schemeClr val="bg1"/>
                </a:solidFill>
              </a:rPr>
              <a:t>Указанные специалисты должны быть аттестованы, в том числе на знание требований промышленной безопасности к рельсовым путям, если в состав ОПО входят ПС, передвигающиеся по ним.</a:t>
            </a:r>
          </a:p>
          <a:p>
            <a:pPr>
              <a:buNone/>
            </a:pPr>
            <a:r>
              <a:rPr lang="ru-RU" dirty="0" smtClean="0"/>
              <a:t> </a:t>
            </a:r>
          </a:p>
          <a:p>
            <a:r>
              <a:rPr lang="ru-RU" dirty="0" smtClean="0">
                <a:solidFill>
                  <a:srgbClr val="C00000"/>
                </a:solidFill>
              </a:rPr>
              <a:t>В организациях, где производство работ с применением ПС выполняется на одном участке (цехе), разрешается одному специалисту совмещать обязанности ответственного за содержание ПС в работоспособном состоянии и за безопасное производство работ;</a:t>
            </a:r>
          </a:p>
          <a:p>
            <a:endParaRPr lang="ru-RU" dirty="0"/>
          </a:p>
        </p:txBody>
      </p:sp>
    </p:spTree>
  </p:cSld>
  <p:clrMapOvr>
    <a:masterClrMapping/>
  </p:clrMapOvr>
  <p:transition spd="med">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829576" cy="96793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100" b="1" dirty="0" smtClean="0"/>
              <a:t/>
            </a:r>
            <a:br>
              <a:rPr lang="en-US" sz="3100" b="1" dirty="0" smtClean="0"/>
            </a:br>
            <a:r>
              <a:rPr lang="en-US" sz="3100" b="1" dirty="0" smtClean="0"/>
              <a:t/>
            </a:r>
            <a:br>
              <a:rPr lang="en-US" sz="3100" b="1" dirty="0" smtClean="0"/>
            </a:br>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600" b="1" dirty="0" smtClean="0">
                <a:solidFill>
                  <a:schemeClr val="accent6">
                    <a:lumMod val="50000"/>
                  </a:schemeClr>
                </a:solidFill>
              </a:rPr>
              <a:t/>
            </a:r>
            <a:br>
              <a:rPr lang="ru-RU" sz="3600" b="1" dirty="0" smtClean="0">
                <a:solidFill>
                  <a:schemeClr val="accent6">
                    <a:lumMod val="50000"/>
                  </a:schemeClr>
                </a:solidFill>
              </a:rPr>
            </a:br>
            <a:r>
              <a:rPr lang="x-none" sz="3600" smtClean="0">
                <a:solidFill>
                  <a:schemeClr val="accent6">
                    <a:lumMod val="50000"/>
                  </a:schemeClr>
                </a:solidFill>
              </a:rPr>
              <a:t>Область применения</a:t>
            </a:r>
            <a:r>
              <a:rPr lang="ru-RU" sz="3600" dirty="0" smtClean="0">
                <a:solidFill>
                  <a:schemeClr val="accent6">
                    <a:lumMod val="50000"/>
                  </a:schemeClr>
                </a:solidFill>
              </a:rPr>
              <a:t>. </a:t>
            </a:r>
            <a:br>
              <a:rPr lang="ru-RU" sz="3600" dirty="0" smtClean="0">
                <a:solidFill>
                  <a:schemeClr val="accent6">
                    <a:lumMod val="50000"/>
                  </a:schemeClr>
                </a:solidFill>
              </a:rPr>
            </a:br>
            <a:r>
              <a:rPr lang="ru-RU" sz="3600" dirty="0" smtClean="0">
                <a:solidFill>
                  <a:schemeClr val="accent6">
                    <a:lumMod val="50000"/>
                  </a:schemeClr>
                </a:solidFill>
              </a:rPr>
              <a:t>(требования ФНП распространяются )</a:t>
            </a:r>
            <a:endParaRPr lang="ru-RU" sz="3600" dirty="0">
              <a:solidFill>
                <a:schemeClr val="accent6">
                  <a:lumMod val="50000"/>
                </a:schemeClr>
              </a:solidFill>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47500" lnSpcReduction="20000"/>
          </a:bodyPr>
          <a:lstStyle/>
          <a:p>
            <a:r>
              <a:rPr lang="ru-RU" dirty="0" smtClean="0"/>
              <a:t>а</a:t>
            </a:r>
            <a:r>
              <a:rPr lang="ru-RU" dirty="0"/>
              <a:t>) грузоподъемные краны всех типов;</a:t>
            </a:r>
            <a:endParaRPr lang="ru-RU" dirty="0" smtClean="0"/>
          </a:p>
          <a:p>
            <a:r>
              <a:rPr lang="ru-RU" dirty="0"/>
              <a:t>б) мостовые краны </a:t>
            </a:r>
            <a:r>
              <a:rPr lang="ru-RU" dirty="0" err="1"/>
              <a:t>штабелеры</a:t>
            </a:r>
            <a:r>
              <a:rPr lang="ru-RU" dirty="0"/>
              <a:t>;</a:t>
            </a:r>
            <a:endParaRPr lang="ru-RU" dirty="0" smtClean="0"/>
          </a:p>
          <a:p>
            <a:r>
              <a:rPr lang="ru-RU" dirty="0"/>
              <a:t>в) краны-трубоукладчики; </a:t>
            </a:r>
            <a:endParaRPr lang="ru-RU" dirty="0" smtClean="0"/>
          </a:p>
          <a:p>
            <a:r>
              <a:rPr lang="ru-RU" dirty="0"/>
              <a:t>г) краны-манипуляторы;</a:t>
            </a:r>
            <a:endParaRPr lang="ru-RU" dirty="0" smtClean="0"/>
          </a:p>
          <a:p>
            <a:r>
              <a:rPr lang="ru-RU" dirty="0" err="1"/>
              <a:t>д</a:t>
            </a:r>
            <a:r>
              <a:rPr lang="ru-RU" dirty="0"/>
              <a:t>) строительные подъемники; </a:t>
            </a:r>
            <a:endParaRPr lang="ru-RU" dirty="0" smtClean="0"/>
          </a:p>
          <a:p>
            <a:r>
              <a:rPr lang="ru-RU" dirty="0"/>
              <a:t>е) подъемники и вышки, предназначенные для перемещения людей;</a:t>
            </a:r>
            <a:endParaRPr lang="ru-RU" dirty="0" smtClean="0"/>
          </a:p>
          <a:p>
            <a:r>
              <a:rPr lang="ru-RU" b="1" dirty="0">
                <a:solidFill>
                  <a:srgbClr val="C00000"/>
                </a:solidFill>
              </a:rPr>
              <a:t>ж) грузовые электрические тележки, передвигающиеся по надземным рельсовым путям совместно с кабиной управления;</a:t>
            </a:r>
            <a:endParaRPr lang="ru-RU" b="1" dirty="0" smtClean="0">
              <a:solidFill>
                <a:srgbClr val="C00000"/>
              </a:solidFill>
            </a:endParaRPr>
          </a:p>
          <a:p>
            <a:r>
              <a:rPr lang="ru-RU" dirty="0" err="1"/>
              <a:t>з</a:t>
            </a:r>
            <a:r>
              <a:rPr lang="ru-RU" dirty="0"/>
              <a:t>) электрические тали;</a:t>
            </a:r>
            <a:endParaRPr lang="ru-RU" dirty="0" smtClean="0"/>
          </a:p>
          <a:p>
            <a:r>
              <a:rPr lang="ru-RU" dirty="0"/>
              <a:t>и) краны-экскаваторы, предназначенные только для работы с крюком, подвешенным на канате, или электромагнитом;</a:t>
            </a:r>
            <a:endParaRPr lang="ru-RU" dirty="0" smtClean="0"/>
          </a:p>
          <a:p>
            <a:r>
              <a:rPr lang="ru-RU" dirty="0"/>
              <a:t>к) сменные грузозахватные органы (крюки, грейферы, магниты)  и съемные грузозахватные приспособления (траверсы, грейферы, захваты, стропы), используемые совместно с кранами для подъема и перемещения грузов;</a:t>
            </a:r>
            <a:endParaRPr lang="ru-RU" dirty="0" smtClean="0"/>
          </a:p>
          <a:p>
            <a:r>
              <a:rPr lang="ru-RU" dirty="0"/>
              <a:t>л) тару для транспортировки грузов, отнесенных к категории опасных, согласно действующим нормативным документам, за исключением специальной тары, применяемой в металлургическом производстве (ковшей, </a:t>
            </a:r>
            <a:r>
              <a:rPr lang="ru-RU" dirty="0" err="1"/>
              <a:t>мульдов</a:t>
            </a:r>
            <a:r>
              <a:rPr lang="ru-RU" dirty="0"/>
              <a:t>), а также специальной тары, используемой в морских и речных портах; </a:t>
            </a:r>
            <a:endParaRPr lang="ru-RU" dirty="0" smtClean="0"/>
          </a:p>
          <a:p>
            <a:r>
              <a:rPr lang="ru-RU" dirty="0"/>
              <a:t>м) специальные съемные кабины и люльки, навешиваемые на грузозахватные органы кранов и используемых для подъема и перемещения людей;</a:t>
            </a:r>
            <a:endParaRPr lang="ru-RU" dirty="0" smtClean="0"/>
          </a:p>
          <a:p>
            <a:r>
              <a:rPr lang="ru-RU" dirty="0" err="1"/>
              <a:t>н</a:t>
            </a:r>
            <a:r>
              <a:rPr lang="ru-RU" dirty="0"/>
              <a:t>) рельсовые пути (для опорных и подвесных ПС), передвигающихся по рельсам;</a:t>
            </a: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x-none" sz="2400" b="1" smtClean="0">
                <a:solidFill>
                  <a:schemeClr val="accent6">
                    <a:lumMod val="50000"/>
                  </a:schemeClr>
                </a:solidFill>
              </a:rPr>
              <a:t>Требования промышленной безопасности к организациям и работникам ОПО, занимающимся эксплуатацией ПС</a:t>
            </a:r>
            <a:endParaRPr lang="ru-RU" sz="2400" dirty="0"/>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r>
              <a:rPr lang="ru-RU" dirty="0" err="1" smtClean="0">
                <a:solidFill>
                  <a:schemeClr val="bg1"/>
                </a:solidFill>
              </a:rPr>
              <a:t>з</a:t>
            </a:r>
            <a:r>
              <a:rPr lang="ru-RU" dirty="0" smtClean="0">
                <a:solidFill>
                  <a:schemeClr val="bg1"/>
                </a:solidFill>
              </a:rPr>
              <a:t>) устанавливать порядок допуска к самостоятельной работе на ПС персонала в соответствии с инструкциями ОПО и контролировать его соблюдение;</a:t>
            </a:r>
          </a:p>
          <a:p>
            <a:pPr>
              <a:buNone/>
            </a:pPr>
            <a:r>
              <a:rPr lang="ru-RU" dirty="0" smtClean="0">
                <a:solidFill>
                  <a:schemeClr val="bg1"/>
                </a:solidFill>
              </a:rPr>
              <a:t> </a:t>
            </a:r>
          </a:p>
          <a:p>
            <a:r>
              <a:rPr lang="ru-RU" dirty="0" smtClean="0">
                <a:solidFill>
                  <a:schemeClr val="bg1"/>
                </a:solidFill>
              </a:rPr>
              <a:t>и) обеспечить соблюдение технологических процессов с ПС, исключающих нахождение работников и третьих лиц под транспортируемым грузом и в опасных зонах, а также исключающих перемещение грузов за пределами границ опасных зон;</a:t>
            </a:r>
          </a:p>
          <a:p>
            <a:pPr>
              <a:buNone/>
            </a:pPr>
            <a:r>
              <a:rPr lang="ru-RU" dirty="0" smtClean="0">
                <a:solidFill>
                  <a:schemeClr val="bg1"/>
                </a:solidFill>
              </a:rPr>
              <a:t> </a:t>
            </a:r>
          </a:p>
          <a:p>
            <a:r>
              <a:rPr lang="ru-RU" dirty="0" smtClean="0">
                <a:solidFill>
                  <a:schemeClr val="bg1"/>
                </a:solidFill>
              </a:rPr>
              <a:t>к) не допускать транспортировку кранами работников, кроме случаев, указанных в пунктах 239-251 настоящих ФНП;</a:t>
            </a:r>
          </a:p>
          <a:p>
            <a:endParaRPr lang="ru-RU" dirty="0" smtClean="0">
              <a:solidFill>
                <a:schemeClr val="bg1"/>
              </a:solidFill>
            </a:endParaRPr>
          </a:p>
          <a:p>
            <a:r>
              <a:rPr lang="ru-RU" dirty="0" smtClean="0">
                <a:solidFill>
                  <a:schemeClr val="bg1"/>
                </a:solidFill>
              </a:rPr>
              <a:t>л) исключить случаи использования ПС для </a:t>
            </a:r>
            <a:r>
              <a:rPr lang="ru-RU" dirty="0" err="1" smtClean="0">
                <a:solidFill>
                  <a:schemeClr val="bg1"/>
                </a:solidFill>
              </a:rPr>
              <a:t>подтаскивания</a:t>
            </a:r>
            <a:r>
              <a:rPr lang="ru-RU" dirty="0" smtClean="0">
                <a:solidFill>
                  <a:schemeClr val="bg1"/>
                </a:solidFill>
              </a:rPr>
              <a:t> грузов и использования механизма подъема крана с отклонением канатов от вертикали;</a:t>
            </a:r>
          </a:p>
          <a:p>
            <a:pPr>
              <a:buNone/>
            </a:pPr>
            <a:r>
              <a:rPr lang="ru-RU" dirty="0" smtClean="0">
                <a:solidFill>
                  <a:schemeClr val="bg1"/>
                </a:solidFill>
              </a:rPr>
              <a:t> </a:t>
            </a:r>
          </a:p>
          <a:p>
            <a:r>
              <a:rPr lang="ru-RU" dirty="0" smtClean="0">
                <a:solidFill>
                  <a:schemeClr val="bg1"/>
                </a:solidFill>
              </a:rPr>
              <a:t>м) иметь в наличии грузы (специальные </a:t>
            </a:r>
            <a:r>
              <a:rPr lang="ru-RU" dirty="0" err="1" smtClean="0">
                <a:solidFill>
                  <a:schemeClr val="bg1"/>
                </a:solidFill>
              </a:rPr>
              <a:t>нагружатели</a:t>
            </a:r>
            <a:r>
              <a:rPr lang="ru-RU" dirty="0" smtClean="0">
                <a:solidFill>
                  <a:schemeClr val="bg1"/>
                </a:solidFill>
              </a:rPr>
              <a:t>) для выполнения испытаний ПС, либо проводить испытания на специально оборудованном полигоне.</a:t>
            </a:r>
          </a:p>
          <a:p>
            <a:pPr>
              <a:buNone/>
            </a:pPr>
            <a:r>
              <a:rPr lang="ru-RU" dirty="0" smtClean="0">
                <a:solidFill>
                  <a:schemeClr val="bg1"/>
                </a:solidFill>
              </a:rPr>
              <a:t> </a:t>
            </a:r>
          </a:p>
          <a:p>
            <a:endParaRPr lang="ru-RU"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x-none" sz="2400" b="1" smtClean="0">
                <a:solidFill>
                  <a:schemeClr val="accent6">
                    <a:lumMod val="50000"/>
                  </a:schemeClr>
                </a:solidFill>
              </a:rPr>
              <a:t>Требования промышленной безопасности к организациям и работникам ОПО, занимающимся эксплуатацией ПС</a:t>
            </a:r>
            <a:endParaRPr lang="ru-RU" sz="2400" dirty="0"/>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ru-RU" dirty="0" smtClean="0"/>
              <a:t> </a:t>
            </a:r>
            <a:r>
              <a:rPr lang="ru-RU" dirty="0" smtClean="0">
                <a:solidFill>
                  <a:srgbClr val="C00000"/>
                </a:solidFill>
              </a:rPr>
              <a:t>п.24.Если эксплуатирующая организация, дополнительно декларирует обеспечение выполнения работ по ремонту, реконструкции ПС, находящихся у нее в эксплуатации, она должна иметь в своем составе подразделение, отвечающее требованиям пунктов 11-22 настоящих ФНП.</a:t>
            </a:r>
          </a:p>
          <a:p>
            <a:r>
              <a:rPr lang="ru-RU" dirty="0" smtClean="0"/>
              <a:t> </a:t>
            </a:r>
          </a:p>
          <a:p>
            <a:endParaRPr lang="ru-RU" dirty="0"/>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x-none" sz="3600" smtClean="0">
                <a:solidFill>
                  <a:schemeClr val="accent6">
                    <a:lumMod val="50000"/>
                  </a:schemeClr>
                </a:solidFill>
              </a:rPr>
              <a:t>При эксплуатации ПС  организация обязана:</a:t>
            </a:r>
            <a:r>
              <a:rPr lang="ru-RU" sz="3600" dirty="0" smtClean="0">
                <a:solidFill>
                  <a:schemeClr val="accent6">
                    <a:lumMod val="50000"/>
                  </a:schemeClr>
                </a:solidFill>
              </a:rPr>
              <a:t/>
            </a:r>
            <a:br>
              <a:rPr lang="ru-RU" sz="3600" dirty="0" smtClean="0">
                <a:solidFill>
                  <a:schemeClr val="accent6">
                    <a:lumMod val="50000"/>
                  </a:schemeClr>
                </a:solidFill>
              </a:rPr>
            </a:br>
            <a:endParaRPr lang="ru-RU" sz="3600" dirty="0">
              <a:solidFill>
                <a:schemeClr val="accent6">
                  <a:lumMod val="50000"/>
                </a:schemeClr>
              </a:solidFill>
            </a:endParaRPr>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r>
              <a:rPr lang="ru-RU" dirty="0" smtClean="0">
                <a:solidFill>
                  <a:schemeClr val="bg1"/>
                </a:solidFill>
              </a:rPr>
              <a:t>а) устанавливать порядок контроля обучения и периодической проверки знаний специалистов и персонала, работающих с ограничителями, указателями и регистраторами, а также документально подтверждать его соблюдение с учетом требований руководства (инструкции) по эксплуатации;</a:t>
            </a:r>
          </a:p>
          <a:p>
            <a:pPr>
              <a:buNone/>
            </a:pPr>
            <a:r>
              <a:rPr lang="ru-RU" dirty="0" smtClean="0">
                <a:solidFill>
                  <a:schemeClr val="bg1"/>
                </a:solidFill>
              </a:rPr>
              <a:t> </a:t>
            </a:r>
          </a:p>
          <a:p>
            <a:r>
              <a:rPr lang="ru-RU" dirty="0" smtClean="0">
                <a:solidFill>
                  <a:schemeClr val="bg1"/>
                </a:solidFill>
              </a:rPr>
              <a:t>б) организовывать (в том числе, с привлечением специализированных организаций, предметом деятельности которых является осуществление одного или нескольких видов деятельности, перечисленных в пунктах 11-21 настоящих ФНП) считывание данных регистратора параметров не реже сроков, указанных в руководстве (инструкции) по эксплуатации регистратора, осуществлять обработку (расшифровку) этих данных с оформлением протокола, выявлять нарушения правил эксплуатации ПС;</a:t>
            </a:r>
          </a:p>
          <a:p>
            <a:pPr>
              <a:buNone/>
            </a:pPr>
            <a:r>
              <a:rPr lang="ru-RU" dirty="0" smtClean="0">
                <a:solidFill>
                  <a:schemeClr val="bg1"/>
                </a:solidFill>
              </a:rPr>
              <a:t> </a:t>
            </a:r>
          </a:p>
          <a:p>
            <a:r>
              <a:rPr lang="ru-RU" dirty="0" smtClean="0">
                <a:solidFill>
                  <a:schemeClr val="bg1"/>
                </a:solidFill>
              </a:rPr>
              <a:t>в) обеспечивать соблюдение технологического процесса транспортировки грузов и приостановку работы ПС в случае возникновения угрозы аварийной ситуации;</a:t>
            </a:r>
          </a:p>
          <a:p>
            <a:endParaRPr lang="ru-RU"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ru-RU" dirty="0" smtClean="0"/>
              <a:t> при выявлении нарушений требований к эксплуатации ПС</a:t>
            </a:r>
            <a:endParaRPr lang="ru-RU" dirty="0"/>
          </a:p>
        </p:txBody>
      </p:sp>
      <p:sp>
        <p:nvSpPr>
          <p:cNvPr id="3" name="Содержимое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algn="ctr"/>
            <a:r>
              <a:rPr lang="ru-RU" dirty="0" smtClean="0">
                <a:solidFill>
                  <a:srgbClr val="C00000"/>
                </a:solidFill>
              </a:rPr>
              <a:t>принимать меры по их устранению и предупреждению, в том числе проводить внеочередную проверку знаний работников, допустивших такие нарушения.</a:t>
            </a:r>
          </a:p>
          <a:p>
            <a:r>
              <a:rPr lang="ru-RU" dirty="0" smtClean="0"/>
              <a:t> </a:t>
            </a:r>
          </a:p>
          <a:p>
            <a:endParaRPr lang="ru-RU" dirty="0"/>
          </a:p>
        </p:txBody>
      </p:sp>
    </p:spTree>
  </p:cSld>
  <p:clrMapOvr>
    <a:masterClrMapping/>
  </p:clrMapOvr>
  <p:transition spd="med">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ru-RU" sz="2800" dirty="0" smtClean="0">
                <a:solidFill>
                  <a:schemeClr val="accent6">
                    <a:lumMod val="50000"/>
                  </a:schemeClr>
                </a:solidFill>
              </a:rPr>
              <a:t>П.26.</a:t>
            </a:r>
            <a:r>
              <a:rPr lang="x-none" sz="2800" smtClean="0">
                <a:solidFill>
                  <a:schemeClr val="accent6">
                    <a:lumMod val="50000"/>
                  </a:schemeClr>
                </a:solidFill>
              </a:rPr>
              <a:t>Работники ОПО, непосредственно </a:t>
            </a:r>
            <a:r>
              <a:rPr lang="x-none" sz="2800" b="1" smtClean="0">
                <a:solidFill>
                  <a:schemeClr val="accent6">
                    <a:lumMod val="50000"/>
                  </a:schemeClr>
                </a:solidFill>
              </a:rPr>
              <a:t>занимающиеся эксплуатацией ПС</a:t>
            </a:r>
            <a:r>
              <a:rPr lang="x-none" sz="2800" smtClean="0">
                <a:solidFill>
                  <a:schemeClr val="accent6">
                    <a:lumMod val="50000"/>
                  </a:schemeClr>
                </a:solidFill>
              </a:rPr>
              <a:t>, должны соответствовать следующим требованиям:</a:t>
            </a:r>
            <a:endParaRPr lang="ru-RU" sz="2800" dirty="0">
              <a:solidFill>
                <a:schemeClr val="accent6">
                  <a:lumMod val="50000"/>
                </a:schemeClr>
              </a:solidFill>
            </a:endParaRPr>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r>
              <a:rPr lang="ru-RU" dirty="0" smtClean="0">
                <a:solidFill>
                  <a:schemeClr val="bg1"/>
                </a:solidFill>
              </a:rPr>
              <a:t>а) быть обученными и иметь выданное в установленном порядке удостоверение на право самостоятельной работы по соответствующим видам деятельности;</a:t>
            </a:r>
          </a:p>
          <a:p>
            <a:r>
              <a:rPr lang="ru-RU" dirty="0" smtClean="0">
                <a:solidFill>
                  <a:schemeClr val="bg1"/>
                </a:solidFill>
              </a:rPr>
              <a:t> </a:t>
            </a:r>
          </a:p>
          <a:p>
            <a:r>
              <a:rPr lang="ru-RU" dirty="0" smtClean="0">
                <a:solidFill>
                  <a:schemeClr val="bg1"/>
                </a:solidFill>
              </a:rPr>
              <a:t>б) знать критерии работоспособности применяемых ПС в соответствии с требованиями руководства (инструкции) по эксплуатации применяемых ПС, технологический процесс транспортировки грузов.</a:t>
            </a:r>
          </a:p>
          <a:p>
            <a:r>
              <a:rPr lang="ru-RU" dirty="0" smtClean="0">
                <a:solidFill>
                  <a:schemeClr val="bg1"/>
                </a:solidFill>
              </a:rPr>
              <a:t> </a:t>
            </a:r>
          </a:p>
          <a:p>
            <a:r>
              <a:rPr lang="ru-RU" dirty="0" smtClean="0">
                <a:solidFill>
                  <a:schemeClr val="bg1"/>
                </a:solidFill>
              </a:rPr>
              <a:t>в) </a:t>
            </a:r>
            <a:r>
              <a:rPr lang="ru-RU" b="1" dirty="0" err="1" smtClean="0">
                <a:solidFill>
                  <a:srgbClr val="C00000"/>
                </a:solidFill>
              </a:rPr>
              <a:t>в</a:t>
            </a:r>
            <a:r>
              <a:rPr lang="ru-RU" b="1" dirty="0" smtClean="0">
                <a:solidFill>
                  <a:srgbClr val="C00000"/>
                </a:solidFill>
              </a:rPr>
              <a:t> случае возникновения угрозы аварийной ситуации, информировать об этом </a:t>
            </a:r>
            <a:r>
              <a:rPr lang="ru-RU" sz="4600" b="1" dirty="0" smtClean="0">
                <a:solidFill>
                  <a:srgbClr val="C00000"/>
                </a:solidFill>
              </a:rPr>
              <a:t>своего непосредственного руководителя</a:t>
            </a:r>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ru-RU" dirty="0" smtClean="0">
                <a:solidFill>
                  <a:schemeClr val="accent6">
                    <a:lumMod val="50000"/>
                  </a:schemeClr>
                </a:solidFill>
              </a:rPr>
              <a:t>П.26</a:t>
            </a:r>
            <a:endParaRPr lang="ru-RU" dirty="0">
              <a:solidFill>
                <a:schemeClr val="accent6">
                  <a:lumMod val="50000"/>
                </a:schemeClr>
              </a:solidFill>
            </a:endParaRPr>
          </a:p>
        </p:txBody>
      </p:sp>
      <p:sp>
        <p:nvSpPr>
          <p:cNvPr id="3" name="Содержимое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r>
              <a:rPr lang="ru-RU" dirty="0" smtClean="0">
                <a:solidFill>
                  <a:schemeClr val="bg1"/>
                </a:solidFill>
              </a:rPr>
              <a:t>г) знать порядок действий, по инструкциям эксплуатирующей организации, в случаях возникновения аварий и инцидентов при эксплуатации ПС, а также выполнять данные инструкции;</a:t>
            </a:r>
          </a:p>
          <a:p>
            <a:r>
              <a:rPr lang="ru-RU" dirty="0" smtClean="0">
                <a:solidFill>
                  <a:schemeClr val="bg1"/>
                </a:solidFill>
              </a:rPr>
              <a:t> </a:t>
            </a:r>
          </a:p>
          <a:p>
            <a:r>
              <a:rPr lang="ru-RU" dirty="0" err="1" smtClean="0">
                <a:solidFill>
                  <a:schemeClr val="bg1"/>
                </a:solidFill>
              </a:rPr>
              <a:t>д</a:t>
            </a:r>
            <a:r>
              <a:rPr lang="ru-RU" dirty="0" smtClean="0">
                <a:solidFill>
                  <a:schemeClr val="bg1"/>
                </a:solidFill>
              </a:rPr>
              <a:t>) пройти в установленном порядке аттестацию (только для специалистов) на знание настоящих ФНП и не нарушать их в процессе выполнения работ</a:t>
            </a:r>
            <a:endParaRPr lang="ru-RU" dirty="0">
              <a:solidFill>
                <a:schemeClr val="bg1"/>
              </a:solidFill>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Гл.</a:t>
            </a:r>
            <a:r>
              <a:rPr lang="en-US" dirty="0" smtClean="0"/>
              <a:t>IV.</a:t>
            </a:r>
            <a:r>
              <a:rPr lang="ru-RU" dirty="0" smtClean="0"/>
              <a:t>Монтаж и наладка ПС </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 </a:t>
            </a:r>
            <a:endParaRPr lang="en-US" dirty="0" smtClean="0"/>
          </a:p>
          <a:p>
            <a:r>
              <a:rPr lang="x-none" b="1" smtClean="0"/>
              <a:t>Выбор оборудования</a:t>
            </a:r>
            <a:endParaRPr lang="ru-RU" b="1" dirty="0" smtClean="0"/>
          </a:p>
          <a:p>
            <a:r>
              <a:rPr lang="ru-RU" b="1" dirty="0" smtClean="0"/>
              <a:t> </a:t>
            </a:r>
            <a:r>
              <a:rPr lang="x-none" b="1" smtClean="0"/>
              <a:t>Организация и планирование работ</a:t>
            </a:r>
            <a:endParaRPr lang="ru-RU" b="1" dirty="0" smtClean="0"/>
          </a:p>
          <a:p>
            <a:r>
              <a:rPr lang="x-none" b="1" smtClean="0"/>
              <a:t>Сборка и сварка</a:t>
            </a:r>
            <a:endParaRPr lang="ru-RU" b="1" dirty="0" smtClean="0"/>
          </a:p>
          <a:p>
            <a:r>
              <a:rPr lang="x-none" b="1" smtClean="0"/>
              <a:t>Требования к монтажу и пуско-наладке указателей, ограничителей и регистраторов</a:t>
            </a:r>
            <a:endParaRPr lang="ru-RU" b="1" dirty="0" smtClean="0"/>
          </a:p>
          <a:p>
            <a:r>
              <a:rPr lang="ru-RU" b="1" dirty="0" smtClean="0"/>
              <a:t> </a:t>
            </a:r>
            <a:r>
              <a:rPr lang="x-none" b="1" smtClean="0"/>
              <a:t>Требования к монтажу и пуско-наладке систем дистанционного управления (радиоуправления).</a:t>
            </a:r>
            <a:endParaRPr lang="ru-RU" b="1" dirty="0" smtClean="0"/>
          </a:p>
          <a:p>
            <a:r>
              <a:rPr lang="x-none" b="1" smtClean="0"/>
              <a:t>Контроль качества монтажа и пуско-наладки ПС. Требования к  итоговой документации</a:t>
            </a:r>
            <a:endParaRPr lang="ru-RU" b="1" dirty="0" smtClean="0"/>
          </a:p>
          <a:p>
            <a:endParaRPr lang="ru-RU" dirty="0" smtClean="0"/>
          </a:p>
          <a:p>
            <a:endParaRPr lang="ru-RU" dirty="0" smtClean="0"/>
          </a:p>
          <a:p>
            <a:endParaRPr lang="ru-RU" dirty="0"/>
          </a:p>
        </p:txBody>
      </p:sp>
    </p:spTree>
  </p:cSld>
  <p:clrMapOvr>
    <a:masterClrMapping/>
  </p:clrMapOvr>
  <p:transition spd="med">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4000" b="1" dirty="0" smtClean="0"/>
              <a:t>V</a:t>
            </a:r>
            <a:r>
              <a:rPr lang="x-none" sz="4000" b="1" smtClean="0"/>
              <a:t>.   Ремонт, реконструкция и модернизация ПС ОПО</a:t>
            </a:r>
            <a:endParaRPr lang="ru-RU" dirty="0"/>
          </a:p>
        </p:txBody>
      </p:sp>
      <p:sp>
        <p:nvSpPr>
          <p:cNvPr id="3" name="Содержимое 2"/>
          <p:cNvSpPr>
            <a:spLocks noGrp="1"/>
          </p:cNvSpPr>
          <p:nvPr>
            <p:ph idx="1"/>
          </p:nvPr>
        </p:nvSpPr>
        <p:spPr/>
        <p:txBody>
          <a:bodyPr/>
          <a:lstStyle/>
          <a:p>
            <a:r>
              <a:rPr lang="x-none" smtClean="0"/>
              <a:t>Выбор оборудования</a:t>
            </a:r>
            <a:endParaRPr lang="ru-RU" b="1" dirty="0" smtClean="0"/>
          </a:p>
          <a:p>
            <a:r>
              <a:rPr lang="x-none" smtClean="0"/>
              <a:t>Требования к материалам и сварке</a:t>
            </a:r>
            <a:endParaRPr lang="ru-RU" b="1" dirty="0" smtClean="0"/>
          </a:p>
          <a:p>
            <a:r>
              <a:rPr lang="x-none" smtClean="0"/>
              <a:t>Организация работ, периодичность</a:t>
            </a:r>
            <a:endParaRPr lang="ru-RU" b="1" dirty="0" smtClean="0"/>
          </a:p>
          <a:p>
            <a:r>
              <a:rPr lang="x-none" smtClean="0"/>
              <a:t>Ремонт, реконструкция, модернизация ограничителей,  указателей и регистраторов</a:t>
            </a:r>
            <a:endParaRPr lang="ru-RU" b="1" dirty="0" smtClean="0"/>
          </a:p>
          <a:p>
            <a:r>
              <a:rPr lang="x-none" smtClean="0"/>
              <a:t>Контроль качества выполненных работ. Требования к итоговой документации</a:t>
            </a:r>
            <a:endParaRPr lang="ru-RU" b="1" dirty="0" smtClean="0"/>
          </a:p>
          <a:p>
            <a:endParaRPr lang="ru-RU" dirty="0"/>
          </a:p>
        </p:txBody>
      </p:sp>
    </p:spTree>
  </p:cSld>
  <p:clrMapOvr>
    <a:masterClrMapping/>
  </p:clrMapOvr>
  <p:transition spd="med">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b="1" dirty="0" smtClean="0"/>
              <a:t>VI.</a:t>
            </a:r>
            <a:r>
              <a:rPr lang="ru-RU" sz="3200" b="1" dirty="0" smtClean="0"/>
              <a:t>Эксплуатация ПС ОПО</a:t>
            </a:r>
            <a:endParaRPr lang="ru-RU" sz="3200" b="1" dirty="0"/>
          </a:p>
        </p:txBody>
      </p:sp>
      <p:sp>
        <p:nvSpPr>
          <p:cNvPr id="3" name="Содержимое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Autofit/>
          </a:bodyPr>
          <a:lstStyle/>
          <a:p>
            <a:r>
              <a:rPr lang="ru-RU" sz="2400" dirty="0" smtClean="0"/>
              <a:t>101. </a:t>
            </a:r>
            <a:r>
              <a:rPr lang="ru-RU" sz="2400" dirty="0" smtClean="0">
                <a:solidFill>
                  <a:srgbClr val="C00000"/>
                </a:solidFill>
              </a:rPr>
              <a:t>Выполнение строительно-монтажных работ, </a:t>
            </a:r>
            <a:r>
              <a:rPr lang="ru-RU" sz="2400" dirty="0" smtClean="0"/>
              <a:t>погрузочно-разгрузочных работ над действующими коммуникациями, проезжей частью улиц или в стесненных условиях на ОПО с применением ПС, </a:t>
            </a:r>
            <a:r>
              <a:rPr lang="ru-RU" sz="2400" dirty="0" smtClean="0">
                <a:solidFill>
                  <a:srgbClr val="C00000"/>
                </a:solidFill>
              </a:rPr>
              <a:t>должно осуществляться в соответствии с ППР</a:t>
            </a:r>
            <a:r>
              <a:rPr lang="ru-RU" sz="2400" dirty="0" smtClean="0"/>
              <a:t>, разработанным эксплуатирующей или специализированной организацией, в соответствии с требованиями пунктов 159-167 настоящих ФНП.</a:t>
            </a:r>
          </a:p>
          <a:p>
            <a:r>
              <a:rPr lang="ru-RU" sz="2400" dirty="0" smtClean="0"/>
              <a:t>Ответственность </a:t>
            </a:r>
            <a:r>
              <a:rPr lang="en-US" sz="2400" dirty="0" smtClean="0"/>
              <a:t>-</a:t>
            </a:r>
            <a:r>
              <a:rPr lang="ru-RU" sz="2400" dirty="0" smtClean="0"/>
              <a:t>несет его разработчик.</a:t>
            </a:r>
          </a:p>
          <a:p>
            <a:r>
              <a:rPr lang="ru-RU" sz="2400" dirty="0" smtClean="0"/>
              <a:t>Эксплуатация ПС с отступлениями от  ППР не допускается. </a:t>
            </a:r>
            <a:r>
              <a:rPr lang="ru-RU" sz="2400" b="1" dirty="0" smtClean="0">
                <a:solidFill>
                  <a:srgbClr val="C00000"/>
                </a:solidFill>
              </a:rPr>
              <a:t>Внесение изменений  осуществляется разработчиком ППР.</a:t>
            </a:r>
          </a:p>
          <a:p>
            <a:endParaRPr lang="ru-RU" sz="2400" dirty="0" smtClean="0"/>
          </a:p>
          <a:p>
            <a:endParaRPr lang="ru-RU" sz="2400" dirty="0"/>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r>
              <a:rPr lang="ru-RU" sz="3400" dirty="0" smtClean="0"/>
              <a:t>102. </a:t>
            </a:r>
            <a:r>
              <a:rPr lang="ru-RU" sz="3400" dirty="0" smtClean="0">
                <a:solidFill>
                  <a:srgbClr val="C00000"/>
                </a:solidFill>
              </a:rPr>
              <a:t>Погрузочно-разгрузочные работы </a:t>
            </a:r>
            <a:r>
              <a:rPr lang="ru-RU" sz="3400" dirty="0" smtClean="0"/>
              <a:t>и складирование грузов с применением ПС на базах, складах, открытых площадках, в случаях, кроме случаев, указанных в пункте 101 настоящих ФНП, </a:t>
            </a:r>
            <a:r>
              <a:rPr lang="ru-RU" sz="3400" dirty="0" smtClean="0">
                <a:solidFill>
                  <a:srgbClr val="C00000"/>
                </a:solidFill>
              </a:rPr>
              <a:t>должны выполняться по ТК</a:t>
            </a:r>
            <a:r>
              <a:rPr lang="ru-RU" sz="3400" dirty="0" smtClean="0"/>
              <a:t>, разработанным в соответствии с требованиями пунктов 159-167 настоящих ФНП.</a:t>
            </a:r>
          </a:p>
          <a:p>
            <a:pPr>
              <a:buNone/>
            </a:pPr>
            <a:r>
              <a:rPr lang="ru-RU" sz="3400" dirty="0" smtClean="0"/>
              <a:t> </a:t>
            </a:r>
          </a:p>
          <a:p>
            <a:r>
              <a:rPr lang="ru-RU" sz="3400" dirty="0" smtClean="0"/>
              <a:t>Ответственность за качество и соответствие требованиям промышленной безопасности ТК несет ее разработчик.</a:t>
            </a:r>
          </a:p>
          <a:p>
            <a:pPr>
              <a:buNone/>
            </a:pPr>
            <a:r>
              <a:rPr lang="ru-RU" sz="3400" dirty="0" smtClean="0"/>
              <a:t> </a:t>
            </a:r>
          </a:p>
          <a:p>
            <a:r>
              <a:rPr lang="ru-RU" sz="3400" dirty="0" smtClean="0"/>
              <a:t>Эксплуатация ПС с отступлениями от требований ТК не допускается. </a:t>
            </a:r>
            <a:r>
              <a:rPr lang="ru-RU" sz="3400" dirty="0" smtClean="0">
                <a:solidFill>
                  <a:srgbClr val="C00000"/>
                </a:solidFill>
              </a:rPr>
              <a:t>Внесение изменений в ТК осуществляется разработчиком ТК.</a:t>
            </a:r>
          </a:p>
          <a:p>
            <a:endParaRPr lang="ru-RU" dirty="0"/>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86766" cy="967932"/>
          </a:xfrm>
        </p:spPr>
        <p:style>
          <a:lnRef idx="1">
            <a:schemeClr val="accent3"/>
          </a:lnRef>
          <a:fillRef idx="2">
            <a:schemeClr val="accent3"/>
          </a:fillRef>
          <a:effectRef idx="1">
            <a:schemeClr val="accent3"/>
          </a:effectRef>
          <a:fontRef idx="minor">
            <a:schemeClr val="dk1"/>
          </a:fontRef>
        </p:style>
        <p:txBody>
          <a:bodyPr>
            <a:noAutofit/>
          </a:bodyPr>
          <a:lstStyle/>
          <a:p>
            <a:pPr lvl="2" algn="ctr" rtl="0">
              <a:spcBef>
                <a:spcPct val="0"/>
              </a:spcBef>
            </a:pPr>
            <a:r>
              <a:rPr lang="ru-RU" sz="2000" b="1" dirty="0" smtClean="0">
                <a:solidFill>
                  <a:schemeClr val="accent2">
                    <a:lumMod val="75000"/>
                  </a:schemeClr>
                </a:solidFill>
                <a:latin typeface="+mn-lt"/>
                <a:ea typeface="+mn-ea"/>
                <a:cs typeface="+mn-cs"/>
              </a:rPr>
              <a:t/>
            </a:r>
            <a:br>
              <a:rPr lang="ru-RU" sz="2000" b="1" dirty="0" smtClean="0">
                <a:solidFill>
                  <a:schemeClr val="accent2">
                    <a:lumMod val="75000"/>
                  </a:schemeClr>
                </a:solidFill>
                <a:latin typeface="+mn-lt"/>
                <a:ea typeface="+mn-ea"/>
                <a:cs typeface="+mn-cs"/>
              </a:rPr>
            </a:br>
            <a:r>
              <a:rPr lang="ru-RU" sz="2000" b="1" dirty="0">
                <a:solidFill>
                  <a:schemeClr val="accent2">
                    <a:lumMod val="75000"/>
                  </a:schemeClr>
                </a:solidFill>
              </a:rPr>
              <a:t/>
            </a:r>
            <a:br>
              <a:rPr lang="ru-RU" sz="2000" b="1" dirty="0">
                <a:solidFill>
                  <a:schemeClr val="accent2">
                    <a:lumMod val="75000"/>
                  </a:schemeClr>
                </a:solidFill>
              </a:rPr>
            </a:br>
            <a:r>
              <a:rPr lang="ru-RU" b="1" dirty="0" smtClean="0">
                <a:solidFill>
                  <a:schemeClr val="accent6">
                    <a:lumMod val="50000"/>
                  </a:schemeClr>
                </a:solidFill>
                <a:latin typeface="+mn-lt"/>
                <a:ea typeface="+mn-ea"/>
                <a:cs typeface="+mn-cs"/>
              </a:rPr>
              <a:t>Требования </a:t>
            </a:r>
            <a:r>
              <a:rPr lang="ru-RU" b="1" dirty="0">
                <a:solidFill>
                  <a:schemeClr val="accent6">
                    <a:lumMod val="50000"/>
                  </a:schemeClr>
                </a:solidFill>
                <a:latin typeface="+mn-lt"/>
                <a:ea typeface="+mn-ea"/>
                <a:cs typeface="+mn-cs"/>
              </a:rPr>
              <a:t>настоящих ФНП </a:t>
            </a:r>
            <a:r>
              <a:rPr lang="ru-RU" b="1" u="sng" dirty="0">
                <a:solidFill>
                  <a:schemeClr val="accent6">
                    <a:lumMod val="50000"/>
                  </a:schemeClr>
                </a:solidFill>
                <a:latin typeface="+mn-lt"/>
                <a:ea typeface="+mn-ea"/>
                <a:cs typeface="+mn-cs"/>
              </a:rPr>
              <a:t>не распространяются </a:t>
            </a:r>
            <a:r>
              <a:rPr lang="ru-RU" b="1" dirty="0">
                <a:solidFill>
                  <a:schemeClr val="accent6">
                    <a:lumMod val="50000"/>
                  </a:schemeClr>
                </a:solidFill>
                <a:latin typeface="+mn-lt"/>
                <a:ea typeface="+mn-ea"/>
                <a:cs typeface="+mn-cs"/>
              </a:rPr>
              <a:t>на обеспечение промышленной безопасности ОПО, на которых используются следующие ПС</a:t>
            </a:r>
            <a:r>
              <a:rPr lang="ru-RU" b="1" dirty="0" smtClean="0">
                <a:solidFill>
                  <a:schemeClr val="accent6">
                    <a:lumMod val="50000"/>
                  </a:schemeClr>
                </a:solidFill>
                <a:latin typeface="+mn-lt"/>
                <a:ea typeface="+mn-ea"/>
                <a:cs typeface="+mn-cs"/>
              </a:rPr>
              <a:t>:</a:t>
            </a:r>
            <a:endParaRPr lang="ru-RU" b="1" dirty="0">
              <a:solidFill>
                <a:schemeClr val="accent2">
                  <a:lumMod val="75000"/>
                </a:schemeClr>
              </a:solidFill>
            </a:endParaRPr>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ru-RU" sz="1900" dirty="0" smtClean="0"/>
              <a:t>а) применяемые в интересах обороны и безопасности государства, гражданской и территориальной обороны или относящиеся к вооружению и военной технике, кроме ПС общепромышленного назначения, перечисленных в пункте 3 настоящих ФНП и предназначенных только для транспортировки обычных грузов;</a:t>
            </a:r>
          </a:p>
          <a:p>
            <a:pPr>
              <a:buNone/>
            </a:pPr>
            <a:r>
              <a:rPr lang="ru-RU" sz="1900" dirty="0" smtClean="0"/>
              <a:t> </a:t>
            </a:r>
          </a:p>
          <a:p>
            <a:r>
              <a:rPr lang="ru-RU" sz="1900" dirty="0" smtClean="0"/>
              <a:t>б) применяемые на объектах использования атомной энергии (кроме ПС общепромышленного назначения, предназначенных для транспортировки обычных грузов вне радиоактивных зон);</a:t>
            </a:r>
          </a:p>
          <a:p>
            <a:pPr>
              <a:buNone/>
            </a:pPr>
            <a:r>
              <a:rPr lang="ru-RU" sz="1900" dirty="0" smtClean="0"/>
              <a:t> </a:t>
            </a:r>
          </a:p>
          <a:p>
            <a:r>
              <a:rPr lang="ru-RU" sz="1900" dirty="0" smtClean="0"/>
              <a:t>в) с ручным приводом, лифты, </a:t>
            </a:r>
            <a:r>
              <a:rPr lang="ru-RU" sz="1900" b="1" dirty="0" smtClean="0">
                <a:solidFill>
                  <a:srgbClr val="C00000"/>
                </a:solidFill>
              </a:rPr>
              <a:t>канатные дороги, </a:t>
            </a:r>
            <a:r>
              <a:rPr lang="ru-RU" sz="1900" dirty="0" smtClean="0"/>
              <a:t>фуникулеры, эскалаторы, напольные, завалочные и посадочные грузоподъемные машины, </a:t>
            </a:r>
            <a:r>
              <a:rPr lang="ru-RU" sz="1900" dirty="0" err="1" smtClean="0"/>
              <a:t>электро</a:t>
            </a:r>
            <a:r>
              <a:rPr lang="ru-RU" sz="1900" dirty="0" smtClean="0"/>
              <a:t>- и автопогрузчики, </a:t>
            </a:r>
            <a:r>
              <a:rPr lang="ru-RU" sz="1900" dirty="0" err="1" smtClean="0"/>
              <a:t>путе</a:t>
            </a:r>
            <a:r>
              <a:rPr lang="ru-RU" sz="1900" dirty="0" smtClean="0"/>
              <a:t>- и </a:t>
            </a:r>
            <a:r>
              <a:rPr lang="ru-RU" sz="1900" dirty="0" err="1" smtClean="0"/>
              <a:t>мостоукладочные</a:t>
            </a:r>
            <a:r>
              <a:rPr lang="ru-RU" sz="1900" dirty="0" smtClean="0"/>
              <a:t> машины, подъемные комплексы для парковки автомобилей, эвакуаторы автомобилей;</a:t>
            </a:r>
          </a:p>
          <a:p>
            <a:pPr>
              <a:buNone/>
            </a:pPr>
            <a:r>
              <a:rPr lang="ru-RU" sz="1900" dirty="0" smtClean="0"/>
              <a:t> </a:t>
            </a:r>
          </a:p>
          <a:p>
            <a:r>
              <a:rPr lang="ru-RU" sz="1900" dirty="0" smtClean="0"/>
              <a:t>г) установленные в шахтах, на судах и иных плавучих средствах;</a:t>
            </a:r>
          </a:p>
          <a:p>
            <a:pPr>
              <a:buNone/>
            </a:pPr>
            <a:r>
              <a:rPr lang="ru-RU" sz="1900" dirty="0" smtClean="0"/>
              <a:t> </a:t>
            </a:r>
          </a:p>
          <a:p>
            <a:r>
              <a:rPr lang="ru-RU" sz="1900" dirty="0" err="1" smtClean="0"/>
              <a:t>д</a:t>
            </a:r>
            <a:r>
              <a:rPr lang="ru-RU" sz="1900" dirty="0" smtClean="0"/>
              <a:t>) экскаваторы, предназначенные для работы с землеройным оборудованием или грейфером;</a:t>
            </a:r>
          </a:p>
          <a:p>
            <a:pPr>
              <a:buNone/>
            </a:pPr>
            <a:r>
              <a:rPr lang="ru-RU" sz="1900" dirty="0" smtClean="0"/>
              <a:t> </a:t>
            </a:r>
          </a:p>
          <a:p>
            <a:r>
              <a:rPr lang="ru-RU" sz="1900" dirty="0" smtClean="0"/>
              <a:t>е) предназначенные для работы только в исполнении, исключающем применение грузозахватных приспособлений, с навесным оборудованием (вибропогружателями, </a:t>
            </a:r>
            <a:r>
              <a:rPr lang="ru-RU" sz="1900" dirty="0" err="1" smtClean="0"/>
              <a:t>шпунтовыдергивателями</a:t>
            </a:r>
            <a:r>
              <a:rPr lang="ru-RU" sz="1900" dirty="0" smtClean="0"/>
              <a:t>, буровым оборудованием), а также кабин (люлек) для транспортировки людей;</a:t>
            </a:r>
          </a:p>
          <a:p>
            <a:pPr>
              <a:buNone/>
            </a:pPr>
            <a:r>
              <a:rPr lang="ru-RU" sz="1900" dirty="0" smtClean="0"/>
              <a:t> </a:t>
            </a:r>
          </a:p>
          <a:p>
            <a:r>
              <a:rPr lang="ru-RU" sz="1900" dirty="0" smtClean="0"/>
              <a:t>ж) монтажные полиспасты и конструкции, к которым они подвешиваются (мачты, балки, </a:t>
            </a:r>
            <a:r>
              <a:rPr lang="ru-RU" sz="1900" dirty="0" err="1" smtClean="0"/>
              <a:t>шевры</a:t>
            </a:r>
            <a:r>
              <a:rPr lang="ru-RU" sz="1900" dirty="0" smtClean="0"/>
              <a:t>);</a:t>
            </a:r>
          </a:p>
          <a:p>
            <a:pPr>
              <a:buNone/>
            </a:pPr>
            <a:r>
              <a:rPr lang="ru-RU" sz="1900" dirty="0" smtClean="0"/>
              <a:t> </a:t>
            </a:r>
          </a:p>
          <a:p>
            <a:r>
              <a:rPr lang="ru-RU" sz="1900" dirty="0" err="1" smtClean="0"/>
              <a:t>з</a:t>
            </a:r>
            <a:r>
              <a:rPr lang="ru-RU" sz="1900" dirty="0" smtClean="0"/>
              <a:t>) краны для подъема створов (затворов) плотин, без осуществления зацепления их крюками;</a:t>
            </a:r>
          </a:p>
          <a:p>
            <a:pPr>
              <a:buNone/>
            </a:pPr>
            <a:r>
              <a:rPr lang="ru-RU" sz="1900" dirty="0" smtClean="0"/>
              <a:t> </a:t>
            </a:r>
          </a:p>
          <a:p>
            <a:r>
              <a:rPr lang="ru-RU" sz="1900" dirty="0" smtClean="0"/>
              <a:t>и) домкраты;</a:t>
            </a:r>
          </a:p>
          <a:p>
            <a:endParaRPr lang="ru-RU" sz="1900" dirty="0" smtClean="0"/>
          </a:p>
          <a:p>
            <a:r>
              <a:rPr lang="ru-RU" sz="1900" dirty="0" smtClean="0"/>
              <a:t>к) манипуляторы, используемые в технологических процессах.</a:t>
            </a:r>
          </a:p>
          <a:p>
            <a:endParaRPr lang="ru-RU" sz="1400" dirty="0"/>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Технологическая карта</a:t>
            </a:r>
            <a:endParaRPr lang="ru-RU" dirty="0"/>
          </a:p>
        </p:txBody>
      </p:sp>
      <p:pic>
        <p:nvPicPr>
          <p:cNvPr id="4" name="Содержимое 3"/>
          <p:cNvPicPr>
            <a:picLocks noGrp="1"/>
          </p:cNvPicPr>
          <p:nvPr>
            <p:ph idx="1"/>
          </p:nvPr>
        </p:nvPicPr>
        <p:blipFill>
          <a:blip r:embed="rId2" cstate="print">
            <a:lum bright="-36000" contrast="72000"/>
          </a:blip>
          <a:stretch>
            <a:fillRect/>
          </a:stretch>
        </p:blipFill>
        <p:spPr bwMode="auto">
          <a:xfrm>
            <a:off x="1379716" y="1646238"/>
            <a:ext cx="6384568" cy="4525962"/>
          </a:xfrm>
          <a:prstGeom prst="rect">
            <a:avLst/>
          </a:prstGeom>
          <a:no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85000" lnSpcReduction="20000"/>
          </a:bodyPr>
          <a:lstStyle/>
          <a:p>
            <a:endParaRPr lang="ru-RU" dirty="0" smtClean="0"/>
          </a:p>
          <a:p>
            <a:pPr>
              <a:buNone/>
            </a:pPr>
            <a:r>
              <a:rPr lang="ru-RU" dirty="0" smtClean="0"/>
              <a:t> </a:t>
            </a:r>
          </a:p>
          <a:p>
            <a:r>
              <a:rPr lang="ru-RU" dirty="0" smtClean="0"/>
              <a:t>105. Краны должны быть установлены таким образом, чтобы при подъеме груза исключалась необходимость предварительного его </a:t>
            </a:r>
            <a:r>
              <a:rPr lang="ru-RU" dirty="0" err="1" smtClean="0"/>
              <a:t>подтаскивания</a:t>
            </a:r>
            <a:r>
              <a:rPr lang="ru-RU" dirty="0" smtClean="0"/>
              <a:t> при наклонном положении грузовых канатов </a:t>
            </a:r>
            <a:r>
              <a:rPr lang="ru-RU" b="1" dirty="0" smtClean="0">
                <a:solidFill>
                  <a:srgbClr val="FF0000"/>
                </a:solidFill>
              </a:rPr>
              <a:t>и имелась бы возможность перемещения груза, поднятого не менее чем </a:t>
            </a:r>
            <a:r>
              <a:rPr lang="ru-RU" sz="3800" b="1" dirty="0" smtClean="0">
                <a:solidFill>
                  <a:srgbClr val="FF0000"/>
                </a:solidFill>
              </a:rPr>
              <a:t>на 500 мм </a:t>
            </a:r>
            <a:r>
              <a:rPr lang="ru-RU" b="1" dirty="0" smtClean="0">
                <a:solidFill>
                  <a:srgbClr val="FF0000"/>
                </a:solidFill>
              </a:rPr>
              <a:t>выше встречающихся на пути оборудования, штабелей грузов, бортов подвижного состава.</a:t>
            </a:r>
          </a:p>
          <a:p>
            <a:r>
              <a:rPr lang="ru-RU" dirty="0" smtClean="0"/>
              <a:t> </a:t>
            </a:r>
          </a:p>
          <a:p>
            <a:endParaRPr lang="ru-RU" dirty="0"/>
          </a:p>
        </p:txBody>
      </p:sp>
    </p:spTree>
  </p:cSld>
  <p:clrMapOvr>
    <a:masterClrMapping/>
  </p:clrMapOvr>
  <p:transition spd="med">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a:xfrm>
            <a:off x="457200" y="1646236"/>
            <a:ext cx="8229600" cy="4640283"/>
          </a:xfrm>
        </p:spPr>
        <p:style>
          <a:lnRef idx="1">
            <a:schemeClr val="dk1"/>
          </a:lnRef>
          <a:fillRef idx="2">
            <a:schemeClr val="dk1"/>
          </a:fillRef>
          <a:effectRef idx="1">
            <a:schemeClr val="dk1"/>
          </a:effectRef>
          <a:fontRef idx="minor">
            <a:schemeClr val="dk1"/>
          </a:fontRef>
        </p:style>
        <p:txBody>
          <a:bodyPr>
            <a:noAutofit/>
          </a:bodyPr>
          <a:lstStyle/>
          <a:p>
            <a:pPr fontAlgn="base" hangingPunct="0"/>
            <a:endParaRPr lang="ru-RU" sz="1200" dirty="0" smtClean="0"/>
          </a:p>
          <a:p>
            <a:r>
              <a:rPr lang="ru-RU" sz="2800" b="1" u="sng" dirty="0" smtClean="0">
                <a:solidFill>
                  <a:srgbClr val="FF0000"/>
                </a:solidFill>
              </a:rPr>
              <a:t>Стрелы</a:t>
            </a:r>
            <a:r>
              <a:rPr lang="ru-RU" sz="2800" b="1" dirty="0" smtClean="0">
                <a:solidFill>
                  <a:srgbClr val="FF0000"/>
                </a:solidFill>
              </a:rPr>
              <a:t> кранов, при их повороте или перемещении, должны также находиться выше встречающихся на пути оборудования и предметов не менее, чем </a:t>
            </a:r>
            <a:r>
              <a:rPr lang="ru-RU" sz="2800" b="1" u="sng" dirty="0" smtClean="0">
                <a:solidFill>
                  <a:srgbClr val="FF0000"/>
                </a:solidFill>
              </a:rPr>
              <a:t>на 500 мм.</a:t>
            </a:r>
          </a:p>
          <a:p>
            <a:endParaRPr lang="ru-RU" sz="2800" dirty="0" smtClean="0"/>
          </a:p>
          <a:p>
            <a:r>
              <a:rPr lang="ru-RU" sz="2800" dirty="0" smtClean="0"/>
              <a:t>При установке кранов, управляемых </a:t>
            </a:r>
            <a:r>
              <a:rPr lang="ru-RU" sz="2800" u="sng" dirty="0" smtClean="0"/>
              <a:t>с пола или по радио</a:t>
            </a:r>
            <a:r>
              <a:rPr lang="ru-RU" sz="2800" dirty="0" smtClean="0"/>
              <a:t>, </a:t>
            </a:r>
            <a:r>
              <a:rPr lang="ru-RU" sz="2800" b="1" dirty="0" smtClean="0">
                <a:solidFill>
                  <a:srgbClr val="C00000"/>
                </a:solidFill>
              </a:rPr>
              <a:t>должен быть предусмотрен свободный проход для рабочего</a:t>
            </a:r>
            <a:r>
              <a:rPr lang="ru-RU" sz="2800" dirty="0" smtClean="0"/>
              <a:t>, управляющего краном.</a:t>
            </a:r>
          </a:p>
          <a:p>
            <a:pPr>
              <a:buNone/>
            </a:pPr>
            <a:r>
              <a:rPr lang="ru-RU" sz="2800" dirty="0" smtClean="0"/>
              <a:t> </a:t>
            </a:r>
          </a:p>
          <a:p>
            <a:pPr>
              <a:buNone/>
            </a:pPr>
            <a:r>
              <a:rPr lang="ru-RU" sz="1600" dirty="0" smtClean="0"/>
              <a:t> </a:t>
            </a:r>
          </a:p>
          <a:p>
            <a:endParaRPr lang="ru-RU" sz="1200" dirty="0"/>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Autofit/>
          </a:bodyPr>
          <a:lstStyle/>
          <a:p>
            <a:r>
              <a:rPr lang="ru-RU" sz="2800" dirty="0" smtClean="0"/>
              <a:t>107. Установка кранов, передвигающихся по надземному рельсовому пути, должна производиться с соблюдением следующих требований: </a:t>
            </a:r>
          </a:p>
          <a:p>
            <a:r>
              <a:rPr lang="ru-RU" sz="2800" dirty="0" smtClean="0"/>
              <a:t>а) </a:t>
            </a:r>
            <a:r>
              <a:rPr lang="ru-RU" sz="2800" b="1" dirty="0" smtClean="0">
                <a:solidFill>
                  <a:srgbClr val="FF0000"/>
                </a:solidFill>
              </a:rPr>
              <a:t>расстояние от верхней точки крана до потолка здания, нижнего пояса стропильных ферм или предметов, прикрепленных к ним, должно быть не менее 100 мм;</a:t>
            </a:r>
            <a:endParaRPr lang="ru-RU" sz="2800" dirty="0" smtClean="0"/>
          </a:p>
          <a:p>
            <a:endParaRPr lang="ru-RU" sz="1800" dirty="0" smtClean="0"/>
          </a:p>
          <a:p>
            <a:pPr>
              <a:buNone/>
            </a:pPr>
            <a:r>
              <a:rPr lang="ru-RU" sz="1800" dirty="0" smtClean="0"/>
              <a:t> </a:t>
            </a:r>
            <a:endParaRPr lang="ru-RU" sz="1800" dirty="0"/>
          </a:p>
        </p:txBody>
      </p:sp>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ru-RU" dirty="0" smtClean="0"/>
              <a:t>г) расстояние от нижней точки крана (не считая грузозахватного органа) до пола цеха или площадок, на которых во время работы крана </a:t>
            </a:r>
            <a:r>
              <a:rPr lang="ru-RU" dirty="0" smtClean="0">
                <a:solidFill>
                  <a:srgbClr val="FF0000"/>
                </a:solidFill>
              </a:rPr>
              <a:t>могут находиться люди </a:t>
            </a:r>
            <a:r>
              <a:rPr lang="ru-RU" dirty="0" smtClean="0"/>
              <a:t>(за исключением площадок, предназначенных для ремонта крана), </a:t>
            </a:r>
            <a:r>
              <a:rPr lang="ru-RU" sz="4500" dirty="0" smtClean="0">
                <a:solidFill>
                  <a:srgbClr val="FF0000"/>
                </a:solidFill>
              </a:rPr>
              <a:t>должно быть не менее 2000 мм</a:t>
            </a:r>
            <a:r>
              <a:rPr lang="ru-RU" sz="4500" dirty="0" smtClean="0"/>
              <a:t>.</a:t>
            </a:r>
            <a:r>
              <a:rPr lang="ru-RU" dirty="0" smtClean="0"/>
              <a:t> </a:t>
            </a:r>
          </a:p>
          <a:p>
            <a:endParaRPr lang="ru-RU" dirty="0" smtClean="0"/>
          </a:p>
          <a:p>
            <a:pPr>
              <a:buNone/>
            </a:pPr>
            <a:r>
              <a:rPr lang="ru-RU" dirty="0" smtClean="0"/>
              <a:t> </a:t>
            </a:r>
          </a:p>
          <a:p>
            <a:r>
              <a:rPr lang="ru-RU" dirty="0" err="1" smtClean="0"/>
              <a:t>д</a:t>
            </a:r>
            <a:r>
              <a:rPr lang="ru-RU" dirty="0" smtClean="0"/>
              <a:t>)</a:t>
            </a:r>
            <a:r>
              <a:rPr lang="ru-RU" sz="3800" dirty="0" smtClean="0">
                <a:solidFill>
                  <a:srgbClr val="FF0000"/>
                </a:solidFill>
              </a:rPr>
              <a:t> расстояние от нижних выступающих частей крана (не считая грузозахватного органа) до расположенного в зоне действия оборудования должно быть </a:t>
            </a:r>
            <a:r>
              <a:rPr lang="ru-RU" sz="3800" u="sng" dirty="0" smtClean="0">
                <a:solidFill>
                  <a:srgbClr val="FF0000"/>
                </a:solidFill>
              </a:rPr>
              <a:t>не менее 400 мм;</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ru-RU" dirty="0" smtClean="0"/>
              <a:t>108. Расстояние по горизонтали между выступающими частями крана, передвигающегося по наземному крановому пути, и строениями, штабелями грузов и другими предметами, расположенными на высоте </a:t>
            </a:r>
            <a:r>
              <a:rPr lang="ru-RU" dirty="0" smtClean="0">
                <a:solidFill>
                  <a:srgbClr val="C00000"/>
                </a:solidFill>
              </a:rPr>
              <a:t>до 2000 мм </a:t>
            </a:r>
            <a:r>
              <a:rPr lang="ru-RU" dirty="0" smtClean="0"/>
              <a:t>от уровня земли или рабочих площадок, должно быть </a:t>
            </a:r>
            <a:r>
              <a:rPr lang="ru-RU" dirty="0" smtClean="0">
                <a:solidFill>
                  <a:srgbClr val="C00000"/>
                </a:solidFill>
              </a:rPr>
              <a:t>не менее 700 мм,</a:t>
            </a:r>
            <a:r>
              <a:rPr lang="ru-RU" dirty="0" smtClean="0"/>
              <a:t> а на высоте более 2000 мм - не менее 400 мм.</a:t>
            </a:r>
          </a:p>
          <a:p>
            <a:endParaRPr lang="ru-RU" dirty="0"/>
          </a:p>
        </p:txBody>
      </p:sp>
    </p:spTree>
  </p:cSld>
  <p:clrMapOvr>
    <a:masterClrMapping/>
  </p:clrMapOvr>
  <p:transition spd="med">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IV</a:t>
            </a:r>
            <a:r>
              <a:rPr lang="ru-RU" dirty="0" smtClean="0"/>
              <a:t>.Эксплуатация</a:t>
            </a:r>
            <a:endParaRPr lang="ru-RU"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u-RU" dirty="0" smtClean="0"/>
              <a:t>Расстояние по вертикали </a:t>
            </a:r>
            <a:r>
              <a:rPr lang="ru-RU" dirty="0" smtClean="0">
                <a:solidFill>
                  <a:srgbClr val="C00000"/>
                </a:solidFill>
              </a:rPr>
              <a:t>от консоли противовеса или от противовеса</a:t>
            </a:r>
            <a:r>
              <a:rPr lang="ru-RU" dirty="0" smtClean="0"/>
              <a:t>, расположенного под консолью башенного крана, </a:t>
            </a:r>
            <a:r>
              <a:rPr lang="ru-RU" dirty="0" smtClean="0">
                <a:solidFill>
                  <a:srgbClr val="C00000"/>
                </a:solidFill>
              </a:rPr>
              <a:t>до площадок, на которых могут находиться люди</a:t>
            </a:r>
            <a:r>
              <a:rPr lang="ru-RU" dirty="0" smtClean="0"/>
              <a:t>, должно быть </a:t>
            </a:r>
            <a:r>
              <a:rPr lang="ru-RU" dirty="0" smtClean="0">
                <a:solidFill>
                  <a:srgbClr val="C00000"/>
                </a:solidFill>
              </a:rPr>
              <a:t>не менее 2000 мм.</a:t>
            </a:r>
          </a:p>
          <a:p>
            <a:pPr>
              <a:buNone/>
            </a:pPr>
            <a:endParaRPr lang="ru-RU" dirty="0" smtClean="0"/>
          </a:p>
          <a:p>
            <a:r>
              <a:rPr lang="ru-RU" dirty="0" smtClean="0"/>
              <a:t>109. Установка электрических талей и монорельсовых тележек с автоматическим или полуавтоматическим управлением, при котором указанное ПС не сопровождается крановщиком или оператором</a:t>
            </a:r>
          </a:p>
          <a:p>
            <a:pPr>
              <a:buNone/>
            </a:pPr>
            <a:r>
              <a:rPr lang="ru-RU" dirty="0" smtClean="0">
                <a:solidFill>
                  <a:srgbClr val="C00000"/>
                </a:solidFill>
              </a:rPr>
              <a:t>    должна исключать возможность задевания грузом элементов здания, оборудования и штабелей грузов</a:t>
            </a:r>
          </a:p>
          <a:p>
            <a:pPr>
              <a:buNone/>
            </a:pPr>
            <a:endParaRPr lang="ru-RU" dirty="0" smtClean="0"/>
          </a:p>
          <a:p>
            <a:endParaRPr lang="ru-RU" dirty="0" smtClean="0"/>
          </a:p>
          <a:p>
            <a:endParaRPr lang="ru-RU" dirty="0"/>
          </a:p>
        </p:txBody>
      </p:sp>
    </p:spTree>
  </p:cSld>
  <p:clrMapOvr>
    <a:masterClrMapping/>
  </p:clrMapOvr>
  <p:transition spd="med">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fontAlgn="base" hangingPunct="0"/>
            <a:r>
              <a:rPr lang="ru-RU" dirty="0" smtClean="0">
                <a:solidFill>
                  <a:srgbClr val="C00000"/>
                </a:solidFill>
              </a:rPr>
              <a:t>На пути следования указанных ПС должно быть исключено нахождение людей. Над проезжей частью и над проходами для людей должны быть установлены предохранительные перекрытия (сетка), способные выдержать падающий груз</a:t>
            </a:r>
            <a:endParaRPr lang="ru-RU" dirty="0">
              <a:solidFill>
                <a:srgbClr val="C00000"/>
              </a:solidFill>
            </a:endParaRPr>
          </a:p>
        </p:txBody>
      </p:sp>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txBody>
          <a:bodyPr>
            <a:normAutofit fontScale="62500" lnSpcReduction="20000"/>
          </a:bodyPr>
          <a:lstStyle/>
          <a:p>
            <a:r>
              <a:rPr lang="ru-RU" dirty="0" smtClean="0"/>
              <a:t>110. Установка кранов, передвигающихся по рельсовому пути, в охранной зоне воздушных линий электропередачи должна быть согласована </a:t>
            </a:r>
            <a:r>
              <a:rPr lang="ru-RU" b="1" dirty="0" smtClean="0">
                <a:solidFill>
                  <a:srgbClr val="FFFF00"/>
                </a:solidFill>
              </a:rPr>
              <a:t>с владельцем линии</a:t>
            </a:r>
            <a:r>
              <a:rPr lang="ru-RU" dirty="0" smtClean="0"/>
              <a:t>.</a:t>
            </a:r>
          </a:p>
          <a:p>
            <a:pPr>
              <a:buNone/>
            </a:pPr>
            <a:endParaRPr lang="ru-RU" dirty="0" smtClean="0"/>
          </a:p>
          <a:p>
            <a:r>
              <a:rPr lang="ru-RU" dirty="0" smtClean="0"/>
              <a:t> Согласование на такую установку для выполнения строительно-монтажных работ и должно храниться вместе с ППР.</a:t>
            </a:r>
          </a:p>
          <a:p>
            <a:pPr>
              <a:buNone/>
            </a:pPr>
            <a:r>
              <a:rPr lang="ru-RU" dirty="0" smtClean="0"/>
              <a:t> </a:t>
            </a:r>
          </a:p>
          <a:p>
            <a:r>
              <a:rPr lang="ru-RU" dirty="0" smtClean="0"/>
              <a:t>111. Установка кранов стрелового типа, подъемников (вышек) должна производиться на спланированной и подготовленной площадке с учетом категории и характера грунта. Устанавливать кран стрелового типа, подъемник (вышку) для работы на свеженасыпанном не утрамбованном грунте, а также на площадке с уклоном, превышающим указанный в паспорте, не разрешается.</a:t>
            </a:r>
          </a:p>
          <a:p>
            <a:r>
              <a:rPr lang="ru-RU" dirty="0" smtClean="0"/>
              <a:t> </a:t>
            </a:r>
          </a:p>
          <a:p>
            <a:r>
              <a:rPr lang="ru-RU" dirty="0" smtClean="0"/>
              <a:t>112. Установка стрелового крана должна производиться так, чтобы при работе расстояние между поворотной частью крана при любом его положении и строениями, штабелями грузов и другими предметами составляло не менее 1000 мм.</a:t>
            </a:r>
          </a:p>
          <a:p>
            <a:endParaRPr lang="ru-RU" dirty="0"/>
          </a:p>
        </p:txBody>
      </p:sp>
    </p:spTree>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txBody>
          <a:bodyPr>
            <a:normAutofit fontScale="55000" lnSpcReduction="20000"/>
          </a:bodyPr>
          <a:lstStyle/>
          <a:p>
            <a:r>
              <a:rPr lang="ru-RU" dirty="0" smtClean="0"/>
              <a:t>113. При необходимости установки стрелового или железнодорожного крана, кранов-манипуляторов, подъемников (вышек) на выносные опоры,       </a:t>
            </a:r>
            <a:r>
              <a:rPr lang="ru-RU" sz="3600" b="1" dirty="0" smtClean="0">
                <a:solidFill>
                  <a:srgbClr val="FFFF00"/>
                </a:solidFill>
              </a:rPr>
              <a:t>ПС устанавливаются на все имеющиеся выносные опоры. Под опоры должны быть подложены прочные и устойчивые подкладки в соответствии с эксплуатационной документацией.</a:t>
            </a:r>
          </a:p>
          <a:p>
            <a:pPr>
              <a:buNone/>
            </a:pPr>
            <a:endParaRPr lang="ru-RU" dirty="0" smtClean="0"/>
          </a:p>
          <a:p>
            <a:r>
              <a:rPr lang="ru-RU" dirty="0" smtClean="0"/>
              <a:t>114. Стреловые краны, краны-манипуляторы, подъемники (вышки), краны-трубоукладчики на краю откоса котлована (канавы) должны быть установлены с соблюдением расстояний, указанных в таблице 2 приведенной в приложении N 2 к настоящим ФНП. При глубине котлована более 5 м и при невозможности соблюдения расстояний, указанных в таблице, откос должен быть укреплен в соответствии с ППР.</a:t>
            </a:r>
          </a:p>
          <a:p>
            <a:pPr>
              <a:buNone/>
            </a:pPr>
            <a:endParaRPr lang="ru-RU" dirty="0" smtClean="0"/>
          </a:p>
          <a:p>
            <a:r>
              <a:rPr lang="ru-RU" dirty="0" smtClean="0"/>
              <a:t>115. Установка и работа кранов стрелового типа, подъемников (вышек), кранов-трубоукладчиков на расстоянии менее 30 м от крайнего провода линии электропередачи или воздушной электрической сети напряжением более 42 В, осуществляются только по наряду-допуску, определяющему безопасные условия работы.</a:t>
            </a:r>
          </a:p>
          <a:p>
            <a:endParaRPr lang="ru-RU"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58204" cy="103937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3100" dirty="0">
                <a:solidFill>
                  <a:schemeClr val="accent2">
                    <a:lumMod val="75000"/>
                  </a:schemeClr>
                </a:solidFill>
              </a:rPr>
              <a:t> </a:t>
            </a: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3100" dirty="0" smtClean="0">
                <a:solidFill>
                  <a:schemeClr val="accent2">
                    <a:lumMod val="75000"/>
                  </a:schemeClr>
                </a:solidFill>
              </a:rPr>
              <a:t/>
            </a:r>
            <a:br>
              <a:rPr lang="ru-RU" sz="3100" dirty="0" smtClean="0">
                <a:solidFill>
                  <a:schemeClr val="accent2">
                    <a:lumMod val="75000"/>
                  </a:schemeClr>
                </a:solidFill>
              </a:rPr>
            </a:br>
            <a:r>
              <a:rPr lang="ru-RU" sz="2700" b="1" dirty="0" smtClean="0">
                <a:solidFill>
                  <a:srgbClr val="C00000"/>
                </a:solidFill>
                <a:effectLst>
                  <a:outerShdw blurRad="38100" dist="38100" dir="2700000" algn="tl">
                    <a:srgbClr val="000000">
                      <a:alpha val="43137"/>
                    </a:srgbClr>
                  </a:outerShdw>
                </a:effectLst>
              </a:rPr>
              <a:t>Подтверждение соответствия ПС на которые распространяются требования Технических регламентов</a:t>
            </a:r>
            <a:r>
              <a:rPr lang="ru-RU" sz="2400" b="1" dirty="0">
                <a:solidFill>
                  <a:srgbClr val="C00000"/>
                </a:solidFill>
                <a:effectLst>
                  <a:outerShdw blurRad="38100" dist="38100" dir="2700000" algn="tl">
                    <a:srgbClr val="000000">
                      <a:alpha val="43137"/>
                    </a:srgbClr>
                  </a:outerShdw>
                </a:effectLst>
              </a:rPr>
              <a:t> </a:t>
            </a:r>
          </a:p>
        </p:txBody>
      </p:sp>
      <p:sp>
        <p:nvSpPr>
          <p:cNvPr id="3" name="Содержимое 2"/>
          <p:cNvSpPr>
            <a:spLocks noGrp="1"/>
          </p:cNvSpPr>
          <p:nvPr>
            <p:ph idx="1"/>
          </p:nvPr>
        </p:nvSpPr>
        <p:spPr>
          <a:xfrm>
            <a:off x="457200" y="1646236"/>
            <a:ext cx="8229600" cy="4711721"/>
          </a:xfrm>
        </p:spPr>
        <p:style>
          <a:lnRef idx="1">
            <a:schemeClr val="dk1"/>
          </a:lnRef>
          <a:fillRef idx="2">
            <a:schemeClr val="dk1"/>
          </a:fillRef>
          <a:effectRef idx="1">
            <a:schemeClr val="dk1"/>
          </a:effectRef>
          <a:fontRef idx="minor">
            <a:schemeClr val="dk1"/>
          </a:fontRef>
        </p:style>
        <p:txBody>
          <a:bodyPr>
            <a:normAutofit fontScale="62500" lnSpcReduction="20000"/>
          </a:bodyPr>
          <a:lstStyle/>
          <a:p>
            <a:r>
              <a:rPr lang="ru-RU" dirty="0" smtClean="0">
                <a:solidFill>
                  <a:srgbClr val="C00000"/>
                </a:solidFill>
              </a:rPr>
              <a:t>Подтверждение соответствия ПС на которые распространяются требования Технических регламентов </a:t>
            </a:r>
            <a:r>
              <a:rPr lang="ru-RU" dirty="0" smtClean="0"/>
              <a:t> </a:t>
            </a:r>
            <a:br>
              <a:rPr lang="ru-RU" dirty="0" smtClean="0"/>
            </a:br>
            <a:r>
              <a:rPr lang="ru-RU" dirty="0" smtClean="0">
                <a:solidFill>
                  <a:srgbClr val="C00000"/>
                </a:solidFill>
              </a:rPr>
              <a:t>таможенного </a:t>
            </a:r>
            <a:r>
              <a:rPr lang="ru-RU" dirty="0">
                <a:solidFill>
                  <a:srgbClr val="C00000"/>
                </a:solidFill>
              </a:rPr>
              <a:t>союза осуществляется в соответствии с требованиями данных регламентов</a:t>
            </a:r>
            <a:r>
              <a:rPr lang="ru-RU" dirty="0"/>
              <a:t>, а в случаях, указанных в разделе </a:t>
            </a:r>
            <a:r>
              <a:rPr lang="en-US" dirty="0"/>
              <a:t>VII</a:t>
            </a:r>
            <a:r>
              <a:rPr lang="ru-RU" dirty="0"/>
              <a:t> настоящих ФНП, согласно требованиям этого раздела.</a:t>
            </a:r>
          </a:p>
          <a:p>
            <a:r>
              <a:rPr lang="ru-RU" dirty="0"/>
              <a:t>ПС, перечисленные в Приложении 3  к Техническому регламенту таможенного союза ТР ТС 010/2011 «О безопасности машин и оборудования», утвержденному Решением комиссии Таможенного союза от 18 октября 2011 г., № 823 и </a:t>
            </a:r>
            <a:r>
              <a:rPr lang="ru-RU" dirty="0">
                <a:solidFill>
                  <a:srgbClr val="FF0000"/>
                </a:solidFill>
              </a:rPr>
              <a:t>впервые вводимые в эксплуатацию, должны иметь </a:t>
            </a:r>
            <a:r>
              <a:rPr lang="ru-RU" sz="5100" b="1" dirty="0">
                <a:solidFill>
                  <a:srgbClr val="FF0000"/>
                </a:solidFill>
              </a:rPr>
              <a:t>сертификат или декларацию соответствия</a:t>
            </a:r>
            <a:r>
              <a:rPr lang="ru-RU" dirty="0"/>
              <a:t>, а шасси самоходных мобильных ПС, самостоятельно передвигающихся по автомобильным дорогам – дополнительно иметь сертификат соответствия Техническому регламенту Таможенного союза ТР ТС 018/2011 «О безопасности колесных транспортных средств»,   утвержденному Решением комиссии Таможенного союза от 9 декабря 2011 г. №877. </a:t>
            </a:r>
          </a:p>
          <a:p>
            <a:pPr>
              <a:buNone/>
            </a:pPr>
            <a:endParaRPr lang="ru-RU" dirty="0"/>
          </a:p>
        </p:txBody>
      </p:sp>
    </p:spTree>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3">
            <a:schemeClr val="dk1"/>
          </a:fillRef>
          <a:effectRef idx="2">
            <a:schemeClr val="dk1"/>
          </a:effectRef>
          <a:fontRef idx="minor">
            <a:schemeClr val="lt1"/>
          </a:fontRef>
        </p:style>
        <p:txBody>
          <a:bodyPr>
            <a:noAutofit/>
          </a:bodyPr>
          <a:lstStyle/>
          <a:p>
            <a:r>
              <a:rPr lang="ru-RU" sz="3600" b="1" dirty="0" smtClean="0">
                <a:solidFill>
                  <a:srgbClr val="FFC000"/>
                </a:solidFill>
              </a:rPr>
              <a:t>Производство работ в охранной зоне линии электропередачи </a:t>
            </a:r>
            <a:endParaRPr lang="ru-RU" sz="3600" dirty="0"/>
          </a:p>
        </p:txBody>
      </p:sp>
      <p:pic>
        <p:nvPicPr>
          <p:cNvPr id="4" name="Содержимое 3"/>
          <p:cNvPicPr>
            <a:picLocks noGrp="1"/>
          </p:cNvPicPr>
          <p:nvPr>
            <p:ph idx="1"/>
          </p:nvPr>
        </p:nvPicPr>
        <p:blipFill>
          <a:blip r:embed="rId2" cstate="print">
            <a:lum bright="-12000" contrast="24000"/>
          </a:blip>
          <a:stretch>
            <a:fillRect/>
          </a:stretch>
        </p:blipFill>
        <p:spPr bwMode="auto">
          <a:xfrm>
            <a:off x="1576761" y="1923504"/>
            <a:ext cx="5990477" cy="3971429"/>
          </a:xfrm>
          <a:prstGeom prst="rect">
            <a:avLst/>
          </a:prstGeom>
          <a:no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3">
            <a:schemeClr val="dk1"/>
          </a:fillRef>
          <a:effectRef idx="2">
            <a:schemeClr val="dk1"/>
          </a:effectRef>
          <a:fontRef idx="minor">
            <a:schemeClr val="lt1"/>
          </a:fontRef>
        </p:style>
        <p:txBody>
          <a:bodyPr>
            <a:noAutofit/>
          </a:bodyPr>
          <a:lstStyle/>
          <a:p>
            <a:pPr algn="ctr"/>
            <a:r>
              <a:rPr lang="ru-RU" sz="3600" b="1" dirty="0" smtClean="0">
                <a:solidFill>
                  <a:srgbClr val="FFC000"/>
                </a:solidFill>
              </a:rPr>
              <a:t>Производство работ в охранной зоне линии электропередачи </a:t>
            </a:r>
            <a:endParaRPr lang="ru-RU" sz="3600" b="1" dirty="0">
              <a:solidFill>
                <a:srgbClr val="FFC000"/>
              </a:solidFill>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62500" lnSpcReduction="20000"/>
          </a:bodyPr>
          <a:lstStyle/>
          <a:p>
            <a:r>
              <a:rPr lang="ru-RU" dirty="0" smtClean="0"/>
              <a:t>При производстве работ в охранной зоне линии электропередачи или в пределах разрывов, установленных Правилами охраны высоковольтных электрических сетей, наряд-допуск выдается только при наличии разрешения организации, эксплуатирующей линию электропередачи.</a:t>
            </a:r>
          </a:p>
          <a:p>
            <a:endParaRPr lang="ru-RU" dirty="0" smtClean="0"/>
          </a:p>
          <a:p>
            <a:r>
              <a:rPr lang="ru-RU" b="1" dirty="0" smtClean="0">
                <a:solidFill>
                  <a:srgbClr val="C00000"/>
                </a:solidFill>
              </a:rPr>
              <a:t>Порядок работы кранов, подъемников (вышек) или кранов-трубоукладчиков вблизи линии электропередачи, выполненной гибким изолированным кабелем, определяется владельцем линии. Выдача наряда-допуска в этом случае не обязательна.</a:t>
            </a:r>
          </a:p>
          <a:p>
            <a:pPr>
              <a:buNone/>
            </a:pPr>
            <a:r>
              <a:rPr lang="ru-RU" dirty="0" smtClean="0"/>
              <a:t> </a:t>
            </a:r>
          </a:p>
          <a:p>
            <a:r>
              <a:rPr lang="ru-RU" dirty="0" smtClean="0"/>
              <a:t>Время действия наряда-допуска определяется организацией его выдавшей.</a:t>
            </a:r>
          </a:p>
          <a:p>
            <a:endParaRPr lang="ru-RU" dirty="0" smtClean="0"/>
          </a:p>
          <a:p>
            <a:r>
              <a:rPr lang="ru-RU" dirty="0" smtClean="0"/>
              <a:t>Наряд-допуск выдается оператору подъемника (вышки) или крановщику крана перед началом работы.</a:t>
            </a:r>
          </a:p>
          <a:p>
            <a:endParaRPr lang="ru-RU" dirty="0"/>
          </a:p>
        </p:txBody>
      </p:sp>
    </p:spTree>
  </p:cSld>
  <p:clrMapOvr>
    <a:masterClrMapping/>
  </p:clrMapOvr>
  <p:transition spd="med">
    <p:wipe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3">
            <a:schemeClr val="dk1"/>
          </a:fillRef>
          <a:effectRef idx="2">
            <a:schemeClr val="dk1"/>
          </a:effectRef>
          <a:fontRef idx="minor">
            <a:schemeClr val="lt1"/>
          </a:fontRef>
        </p:style>
        <p:txBody>
          <a:bodyPr>
            <a:normAutofit/>
          </a:bodyPr>
          <a:lstStyle/>
          <a:p>
            <a:pPr algn="ctr"/>
            <a:r>
              <a:rPr lang="ru-RU" sz="3200" b="1" dirty="0" smtClean="0">
                <a:solidFill>
                  <a:srgbClr val="FFC000"/>
                </a:solidFill>
              </a:rPr>
              <a:t>Производство работ в охранной зоне линии электропередачи </a:t>
            </a:r>
            <a:endParaRPr lang="ru-RU" sz="32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62500" lnSpcReduction="20000"/>
          </a:bodyPr>
          <a:lstStyle/>
          <a:p>
            <a:r>
              <a:rPr lang="ru-RU" dirty="0" smtClean="0"/>
              <a:t>Работа подъемника (вышки) или крана вблизи линии электропередачи должна производиться под непосредственным руководством лица, ответственного за безопасное производство работ ПС, которое должно указать крановщику (оператору) место установки подъемника (вышки) или крана, обеспечить выполнение предусмотренных нарядом-допуском условий работы и сделать запись в вахтенном журнале подъемника (вышки) или крана о разрешении работы.</a:t>
            </a:r>
          </a:p>
          <a:p>
            <a:pPr>
              <a:buNone/>
            </a:pPr>
            <a:r>
              <a:rPr lang="ru-RU" dirty="0" smtClean="0"/>
              <a:t> </a:t>
            </a:r>
          </a:p>
          <a:p>
            <a:r>
              <a:rPr lang="ru-RU" b="1" dirty="0" smtClean="0">
                <a:solidFill>
                  <a:srgbClr val="C00000"/>
                </a:solidFill>
              </a:rPr>
              <a:t>Работа кранов стрелового типа под не отключенными контактными проводами городского транспорта должна производиться при соблюдении расстояния между стрелой крана и контактными проводами </a:t>
            </a:r>
            <a:r>
              <a:rPr lang="ru-RU" b="1" dirty="0" smtClean="0">
                <a:solidFill>
                  <a:srgbClr val="002060"/>
                </a:solidFill>
              </a:rPr>
              <a:t>не менее 1 м </a:t>
            </a:r>
            <a:r>
              <a:rPr lang="ru-RU" b="1" dirty="0" smtClean="0">
                <a:solidFill>
                  <a:srgbClr val="C00000"/>
                </a:solidFill>
              </a:rPr>
              <a:t>при установке ограничителя (упора), не позволяющего уменьшить указанное расстояние при подъеме стрелы.</a:t>
            </a:r>
          </a:p>
          <a:p>
            <a:pPr>
              <a:buNone/>
            </a:pPr>
            <a:r>
              <a:rPr lang="ru-RU" b="1" dirty="0" smtClean="0">
                <a:solidFill>
                  <a:srgbClr val="C00000"/>
                </a:solidFill>
              </a:rPr>
              <a:t> </a:t>
            </a:r>
          </a:p>
          <a:p>
            <a:endParaRPr lang="ru-RU" dirty="0"/>
          </a:p>
        </p:txBody>
      </p:sp>
    </p:spTree>
  </p:cSld>
  <p:clrMapOvr>
    <a:masterClrMapping/>
  </p:clrMapOvr>
  <p:transition spd="med">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961018"/>
          </a:xfrm>
        </p:spPr>
        <p:style>
          <a:lnRef idx="1">
            <a:schemeClr val="dk1"/>
          </a:lnRef>
          <a:fillRef idx="3">
            <a:schemeClr val="dk1"/>
          </a:fillRef>
          <a:effectRef idx="2">
            <a:schemeClr val="dk1"/>
          </a:effectRef>
          <a:fontRef idx="minor">
            <a:schemeClr val="lt1"/>
          </a:fontRef>
        </p:style>
        <p:txBody>
          <a:bodyPr>
            <a:normAutofit fontScale="90000"/>
          </a:bodyPr>
          <a:lstStyle/>
          <a:p>
            <a:pPr hangingPunct="0"/>
            <a:r>
              <a:rPr lang="ru-RU" sz="3100" b="1" dirty="0" smtClean="0">
                <a:solidFill>
                  <a:srgbClr val="FFC000"/>
                </a:solidFill>
              </a:rPr>
              <a:t>Минимальное расстояние от стрелы крана или подъемника во время работы </a:t>
            </a:r>
            <a:r>
              <a:rPr lang="ru-RU" sz="3100" dirty="0" smtClean="0">
                <a:solidFill>
                  <a:srgbClr val="FFC000"/>
                </a:solidFill>
              </a:rPr>
              <a:t/>
            </a:r>
            <a:br>
              <a:rPr lang="ru-RU" sz="3100" dirty="0" smtClean="0">
                <a:solidFill>
                  <a:srgbClr val="FFC000"/>
                </a:solidFill>
              </a:rPr>
            </a:br>
            <a:r>
              <a:rPr lang="ru-RU" sz="3100" b="1" dirty="0" smtClean="0">
                <a:solidFill>
                  <a:srgbClr val="FFC000"/>
                </a:solidFill>
              </a:rPr>
              <a:t>до проводов ЛЭП, находящихся под напряжением</a:t>
            </a:r>
            <a:endParaRPr lang="ru-RU" dirty="0">
              <a:solidFill>
                <a:srgbClr val="FFC000"/>
              </a:solidFill>
            </a:endParaRPr>
          </a:p>
        </p:txBody>
      </p:sp>
      <p:graphicFrame>
        <p:nvGraphicFramePr>
          <p:cNvPr id="4" name="Содержимое 3"/>
          <p:cNvGraphicFramePr>
            <a:graphicFrameLocks noGrp="1"/>
          </p:cNvGraphicFramePr>
          <p:nvPr>
            <p:ph idx="1"/>
          </p:nvPr>
        </p:nvGraphicFramePr>
        <p:xfrm>
          <a:off x="571472" y="2285992"/>
          <a:ext cx="8229600" cy="3527552"/>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indent="180340" algn="ctr" hangingPunct="0">
                        <a:lnSpc>
                          <a:spcPct val="115000"/>
                        </a:lnSpc>
                        <a:spcAft>
                          <a:spcPts val="0"/>
                        </a:spcAft>
                      </a:pPr>
                      <a:r>
                        <a:rPr lang="ru-RU" sz="1600" dirty="0">
                          <a:latin typeface="Times New Roman"/>
                          <a:ea typeface="Times New Roman"/>
                          <a:cs typeface="Times New Roman"/>
                        </a:rPr>
                        <a:t>Напряжение воздушной линии,  кВ</a:t>
                      </a:r>
                      <a:endParaRPr lang="ru-RU" sz="1600" dirty="0">
                        <a:latin typeface="Calibri"/>
                        <a:ea typeface="Times New Roman"/>
                        <a:cs typeface="Times New Roman"/>
                      </a:endParaRPr>
                    </a:p>
                  </a:txBody>
                  <a:tcPr marL="25400" marR="25400" marT="0" marB="0" anchor="ctr"/>
                </a:tc>
                <a:tc>
                  <a:txBody>
                    <a:bodyPr/>
                    <a:lstStyle/>
                    <a:p>
                      <a:pPr indent="180340" algn="ctr" hangingPunct="0">
                        <a:lnSpc>
                          <a:spcPct val="115000"/>
                        </a:lnSpc>
                        <a:spcAft>
                          <a:spcPts val="0"/>
                        </a:spcAft>
                      </a:pPr>
                      <a:r>
                        <a:rPr lang="ru-RU" sz="1600">
                          <a:latin typeface="Times New Roman"/>
                          <a:ea typeface="Times New Roman"/>
                          <a:cs typeface="Times New Roman"/>
                        </a:rPr>
                        <a:t>Наименьшее расстояние, </a:t>
                      </a:r>
                      <a:endParaRPr lang="ru-RU" sz="1600">
                        <a:latin typeface="Calibri"/>
                        <a:ea typeface="Times New Roman"/>
                        <a:cs typeface="Times New Roman"/>
                      </a:endParaRPr>
                    </a:p>
                    <a:p>
                      <a:pPr indent="180340" algn="ctr" hangingPunct="0">
                        <a:lnSpc>
                          <a:spcPct val="115000"/>
                        </a:lnSpc>
                        <a:spcAft>
                          <a:spcPts val="0"/>
                        </a:spcAft>
                      </a:pPr>
                      <a:r>
                        <a:rPr lang="ru-RU" sz="1600">
                          <a:latin typeface="Times New Roman"/>
                          <a:ea typeface="Times New Roman"/>
                          <a:cs typeface="Times New Roman"/>
                        </a:rPr>
                        <a:t>м</a:t>
                      </a:r>
                      <a:endParaRPr lang="ru-RU" sz="1600">
                        <a:latin typeface="Calibri"/>
                        <a:ea typeface="Times New Roman"/>
                        <a:cs typeface="Times New Roman"/>
                      </a:endParaRPr>
                    </a:p>
                  </a:txBody>
                  <a:tcPr marL="25400" marR="25400" marT="0" marB="0" anchor="ctr"/>
                </a:tc>
              </a:tr>
              <a:tr h="370840">
                <a:tc>
                  <a:txBody>
                    <a:bodyPr/>
                    <a:lstStyle/>
                    <a:p>
                      <a:pPr indent="180340" algn="l" hangingPunct="0">
                        <a:lnSpc>
                          <a:spcPct val="115000"/>
                        </a:lnSpc>
                        <a:spcAft>
                          <a:spcPts val="0"/>
                        </a:spcAft>
                      </a:pPr>
                      <a:r>
                        <a:rPr lang="ru-RU" sz="1600" dirty="0">
                          <a:latin typeface="Times New Roman"/>
                          <a:ea typeface="Times New Roman"/>
                          <a:cs typeface="Times New Roman"/>
                        </a:rPr>
                        <a:t>До 1</a:t>
                      </a:r>
                      <a:endParaRPr lang="ru-RU" sz="1600" dirty="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a:latin typeface="Times New Roman"/>
                          <a:ea typeface="Times New Roman"/>
                          <a:cs typeface="Times New Roman"/>
                        </a:rPr>
                        <a:t>1,5</a:t>
                      </a:r>
                      <a:endParaRPr lang="ru-RU" sz="1600">
                        <a:latin typeface="Calibri"/>
                        <a:ea typeface="Times New Roman"/>
                        <a:cs typeface="Times New Roman"/>
                      </a:endParaRPr>
                    </a:p>
                  </a:txBody>
                  <a:tcPr marL="25400" marR="25400" marT="0" marB="0"/>
                </a:tc>
              </a:tr>
              <a:tr h="370840">
                <a:tc>
                  <a:txBody>
                    <a:bodyPr/>
                    <a:lstStyle/>
                    <a:p>
                      <a:pPr indent="180340" algn="l" hangingPunct="0">
                        <a:lnSpc>
                          <a:spcPct val="115000"/>
                        </a:lnSpc>
                        <a:spcAft>
                          <a:spcPts val="0"/>
                        </a:spcAft>
                      </a:pPr>
                      <a:r>
                        <a:rPr lang="ru-RU" sz="1600" dirty="0">
                          <a:latin typeface="Times New Roman"/>
                          <a:ea typeface="Times New Roman"/>
                          <a:cs typeface="Times New Roman"/>
                        </a:rPr>
                        <a:t>От 1 до 20</a:t>
                      </a:r>
                      <a:endParaRPr lang="ru-RU" sz="1600" dirty="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dirty="0">
                          <a:latin typeface="Times New Roman"/>
                          <a:ea typeface="Times New Roman"/>
                          <a:cs typeface="Times New Roman"/>
                        </a:rPr>
                        <a:t>2,0</a:t>
                      </a:r>
                      <a:endParaRPr lang="ru-RU" sz="1600" dirty="0">
                        <a:latin typeface="Calibri"/>
                        <a:ea typeface="Times New Roman"/>
                        <a:cs typeface="Times New Roman"/>
                      </a:endParaRPr>
                    </a:p>
                  </a:txBody>
                  <a:tcPr marL="25400" marR="25400" marT="0" marB="0"/>
                </a:tc>
              </a:tr>
              <a:tr h="370840">
                <a:tc>
                  <a:txBody>
                    <a:bodyPr/>
                    <a:lstStyle/>
                    <a:p>
                      <a:pPr indent="180340" algn="just" hangingPunct="0">
                        <a:lnSpc>
                          <a:spcPct val="115000"/>
                        </a:lnSpc>
                        <a:spcAft>
                          <a:spcPts val="0"/>
                        </a:spcAft>
                      </a:pPr>
                      <a:r>
                        <a:rPr lang="ru-RU" sz="1600" dirty="0">
                          <a:latin typeface="Times New Roman"/>
                          <a:ea typeface="Times New Roman"/>
                          <a:cs typeface="Times New Roman"/>
                        </a:rPr>
                        <a:t>От 35 до 100</a:t>
                      </a:r>
                      <a:endParaRPr lang="ru-RU" sz="1600" dirty="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dirty="0">
                          <a:latin typeface="Times New Roman"/>
                          <a:ea typeface="Times New Roman"/>
                          <a:cs typeface="Times New Roman"/>
                        </a:rPr>
                        <a:t>4,0</a:t>
                      </a:r>
                      <a:endParaRPr lang="ru-RU" sz="1600" dirty="0">
                        <a:latin typeface="Calibri"/>
                        <a:ea typeface="Times New Roman"/>
                        <a:cs typeface="Times New Roman"/>
                      </a:endParaRPr>
                    </a:p>
                  </a:txBody>
                  <a:tcPr marL="25400" marR="25400" marT="0" marB="0"/>
                </a:tc>
              </a:tr>
              <a:tr h="370840">
                <a:tc>
                  <a:txBody>
                    <a:bodyPr/>
                    <a:lstStyle/>
                    <a:p>
                      <a:pPr indent="180340" algn="just" hangingPunct="0">
                        <a:lnSpc>
                          <a:spcPct val="115000"/>
                        </a:lnSpc>
                        <a:spcAft>
                          <a:spcPts val="0"/>
                        </a:spcAft>
                      </a:pPr>
                      <a:r>
                        <a:rPr lang="ru-RU" sz="1600" dirty="0">
                          <a:latin typeface="Times New Roman"/>
                          <a:ea typeface="Times New Roman"/>
                          <a:cs typeface="Times New Roman"/>
                        </a:rPr>
                        <a:t>От 150 до 220</a:t>
                      </a:r>
                      <a:endParaRPr lang="ru-RU" sz="1600" dirty="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dirty="0">
                          <a:latin typeface="Times New Roman"/>
                          <a:ea typeface="Times New Roman"/>
                          <a:cs typeface="Times New Roman"/>
                        </a:rPr>
                        <a:t>5,0</a:t>
                      </a:r>
                      <a:endParaRPr lang="ru-RU" sz="1600" dirty="0">
                        <a:latin typeface="Calibri"/>
                        <a:ea typeface="Times New Roman"/>
                        <a:cs typeface="Times New Roman"/>
                      </a:endParaRPr>
                    </a:p>
                  </a:txBody>
                  <a:tcPr marL="25400" marR="25400" marT="0" marB="0"/>
                </a:tc>
              </a:tr>
              <a:tr h="370840">
                <a:tc>
                  <a:txBody>
                    <a:bodyPr/>
                    <a:lstStyle/>
                    <a:p>
                      <a:pPr indent="180340" algn="just" hangingPunct="0">
                        <a:lnSpc>
                          <a:spcPct val="115000"/>
                        </a:lnSpc>
                        <a:spcAft>
                          <a:spcPts val="0"/>
                        </a:spcAft>
                      </a:pPr>
                      <a:r>
                        <a:rPr lang="ru-RU" sz="1600" dirty="0">
                          <a:latin typeface="Times New Roman"/>
                          <a:ea typeface="Times New Roman"/>
                          <a:cs typeface="Times New Roman"/>
                        </a:rPr>
                        <a:t>330</a:t>
                      </a:r>
                      <a:endParaRPr lang="ru-RU" sz="1600" dirty="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dirty="0">
                          <a:latin typeface="Times New Roman"/>
                          <a:ea typeface="Times New Roman"/>
                          <a:cs typeface="Times New Roman"/>
                        </a:rPr>
                        <a:t>6,0</a:t>
                      </a:r>
                      <a:endParaRPr lang="ru-RU" sz="1600" dirty="0">
                        <a:latin typeface="Calibri"/>
                        <a:ea typeface="Times New Roman"/>
                        <a:cs typeface="Times New Roman"/>
                      </a:endParaRPr>
                    </a:p>
                  </a:txBody>
                  <a:tcPr marL="25400" marR="25400" marT="0" marB="0"/>
                </a:tc>
              </a:tr>
              <a:tr h="370840">
                <a:tc>
                  <a:txBody>
                    <a:bodyPr/>
                    <a:lstStyle/>
                    <a:p>
                      <a:pPr indent="180340" algn="just" hangingPunct="0">
                        <a:lnSpc>
                          <a:spcPct val="115000"/>
                        </a:lnSpc>
                        <a:spcAft>
                          <a:spcPts val="0"/>
                        </a:spcAft>
                      </a:pPr>
                      <a:r>
                        <a:rPr lang="ru-RU" sz="1600" dirty="0">
                          <a:latin typeface="Times New Roman"/>
                          <a:ea typeface="Times New Roman"/>
                          <a:cs typeface="Times New Roman"/>
                        </a:rPr>
                        <a:t>От 500 до 750</a:t>
                      </a:r>
                      <a:endParaRPr lang="ru-RU" sz="1600" dirty="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dirty="0">
                          <a:latin typeface="Times New Roman"/>
                          <a:ea typeface="Times New Roman"/>
                          <a:cs typeface="Times New Roman"/>
                        </a:rPr>
                        <a:t>9,0</a:t>
                      </a:r>
                      <a:endParaRPr lang="ru-RU" sz="1600" dirty="0">
                        <a:latin typeface="Calibri"/>
                        <a:ea typeface="Times New Roman"/>
                        <a:cs typeface="Times New Roman"/>
                      </a:endParaRPr>
                    </a:p>
                  </a:txBody>
                  <a:tcPr marL="25400" marR="25400" marT="0" marB="0"/>
                </a:tc>
              </a:tr>
              <a:tr h="370840">
                <a:tc>
                  <a:txBody>
                    <a:bodyPr/>
                    <a:lstStyle/>
                    <a:p>
                      <a:pPr indent="180340" algn="just" hangingPunct="0">
                        <a:lnSpc>
                          <a:spcPct val="115000"/>
                        </a:lnSpc>
                        <a:spcAft>
                          <a:spcPts val="0"/>
                        </a:spcAft>
                      </a:pPr>
                      <a:r>
                        <a:rPr lang="ru-RU" sz="1600" dirty="0">
                          <a:latin typeface="Times New Roman"/>
                          <a:ea typeface="Times New Roman"/>
                          <a:cs typeface="Times New Roman"/>
                        </a:rPr>
                        <a:t>От 750 до 1150</a:t>
                      </a:r>
                      <a:endParaRPr lang="ru-RU" sz="1600" dirty="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dirty="0">
                          <a:latin typeface="Times New Roman"/>
                          <a:ea typeface="Times New Roman"/>
                          <a:cs typeface="Times New Roman"/>
                        </a:rPr>
                        <a:t>12,0</a:t>
                      </a:r>
                      <a:endParaRPr lang="ru-RU" sz="1600" dirty="0">
                        <a:latin typeface="Calibri"/>
                        <a:ea typeface="Times New Roman"/>
                        <a:cs typeface="Times New Roman"/>
                      </a:endParaRPr>
                    </a:p>
                  </a:txBody>
                  <a:tcPr marL="25400" marR="25400" marT="0" marB="0"/>
                </a:tc>
              </a:tr>
              <a:tr h="370840">
                <a:tc>
                  <a:txBody>
                    <a:bodyPr/>
                    <a:lstStyle/>
                    <a:p>
                      <a:pPr indent="180340" algn="just" hangingPunct="0">
                        <a:lnSpc>
                          <a:spcPct val="115000"/>
                        </a:lnSpc>
                        <a:spcAft>
                          <a:spcPts val="0"/>
                        </a:spcAft>
                      </a:pPr>
                      <a:r>
                        <a:rPr lang="ru-RU" sz="1600">
                          <a:latin typeface="Times New Roman"/>
                          <a:ea typeface="Times New Roman"/>
                          <a:cs typeface="Times New Roman"/>
                        </a:rPr>
                        <a:t>800 (постоянного тока)</a:t>
                      </a:r>
                      <a:endParaRPr lang="ru-RU" sz="1600">
                        <a:latin typeface="Calibri"/>
                        <a:ea typeface="Times New Roman"/>
                        <a:cs typeface="Times New Roman"/>
                      </a:endParaRPr>
                    </a:p>
                  </a:txBody>
                  <a:tcPr marL="25400" marR="25400" marT="0" marB="0"/>
                </a:tc>
                <a:tc>
                  <a:txBody>
                    <a:bodyPr/>
                    <a:lstStyle/>
                    <a:p>
                      <a:pPr indent="180340" algn="ctr" hangingPunct="0">
                        <a:lnSpc>
                          <a:spcPct val="115000"/>
                        </a:lnSpc>
                        <a:spcAft>
                          <a:spcPts val="0"/>
                        </a:spcAft>
                      </a:pPr>
                      <a:r>
                        <a:rPr lang="ru-RU" sz="1600" dirty="0">
                          <a:latin typeface="Times New Roman"/>
                          <a:ea typeface="Times New Roman"/>
                          <a:cs typeface="Times New Roman"/>
                        </a:rPr>
                        <a:t>9,0</a:t>
                      </a:r>
                      <a:endParaRPr lang="ru-RU" sz="1600" dirty="0">
                        <a:latin typeface="Calibri"/>
                        <a:ea typeface="Times New Roman"/>
                        <a:cs typeface="Times New Roman"/>
                      </a:endParaRPr>
                    </a:p>
                  </a:txBody>
                  <a:tcPr marL="25400" marR="25400" marT="0" marB="0"/>
                </a:tc>
              </a:tr>
            </a:tbl>
          </a:graphicData>
        </a:graphic>
      </p:graphicFrame>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style>
          <a:lnRef idx="1">
            <a:schemeClr val="dk1"/>
          </a:lnRef>
          <a:fillRef idx="3">
            <a:schemeClr val="dk1"/>
          </a:fillRef>
          <a:effectRef idx="2">
            <a:schemeClr val="dk1"/>
          </a:effectRef>
          <a:fontRef idx="minor">
            <a:schemeClr val="lt1"/>
          </a:fontRef>
        </p:style>
        <p:txBody>
          <a:bodyPr>
            <a:normAutofit fontScale="90000"/>
          </a:bodyPr>
          <a:lstStyle/>
          <a:p>
            <a:r>
              <a:rPr lang="ru-RU" sz="2800" b="1" dirty="0" smtClean="0">
                <a:solidFill>
                  <a:srgbClr val="FFC000"/>
                </a:solidFill>
              </a:rPr>
              <a:t>Минимальное расстояние от стрелы крана или подъемника во время работы </a:t>
            </a:r>
            <a:r>
              <a:rPr lang="ru-RU" sz="2800" dirty="0" smtClean="0">
                <a:solidFill>
                  <a:srgbClr val="FFC000"/>
                </a:solidFill>
              </a:rPr>
              <a:t/>
            </a:r>
            <a:br>
              <a:rPr lang="ru-RU" sz="2800" dirty="0" smtClean="0">
                <a:solidFill>
                  <a:srgbClr val="FFC000"/>
                </a:solidFill>
              </a:rPr>
            </a:br>
            <a:r>
              <a:rPr lang="ru-RU" sz="2800" b="1" dirty="0" smtClean="0">
                <a:solidFill>
                  <a:srgbClr val="FFC000"/>
                </a:solidFill>
              </a:rPr>
              <a:t>до проводов ЛЭП, находящихся под напряжением</a:t>
            </a:r>
            <a:endParaRPr lang="ru-RU" sz="2800" dirty="0"/>
          </a:p>
        </p:txBody>
      </p:sp>
      <p:pic>
        <p:nvPicPr>
          <p:cNvPr id="4" name="Содержимое 3"/>
          <p:cNvPicPr>
            <a:picLocks noGrp="1"/>
          </p:cNvPicPr>
          <p:nvPr>
            <p:ph idx="1"/>
          </p:nvPr>
        </p:nvPicPr>
        <p:blipFill>
          <a:blip r:embed="rId2" cstate="print">
            <a:lum bright="-42000" contrast="66000"/>
          </a:blip>
          <a:stretch>
            <a:fillRect/>
          </a:stretch>
        </p:blipFill>
        <p:spPr bwMode="auto">
          <a:xfrm>
            <a:off x="457200" y="2591377"/>
            <a:ext cx="8229600" cy="2635684"/>
          </a:xfrm>
          <a:prstGeom prst="rect">
            <a:avLst/>
          </a:prstGeom>
          <a:noFill/>
          <a:ln w="9525">
            <a:noFill/>
            <a:miter lim="800000"/>
            <a:headEnd/>
            <a:tailEnd/>
          </a:ln>
        </p:spPr>
      </p:pic>
    </p:spTree>
  </p:cSld>
  <p:clrMapOvr>
    <a:masterClrMapping/>
  </p:clrMapOvr>
  <p:transition spd="med">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318076"/>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sz="3200" dirty="0" smtClean="0">
                <a:solidFill>
                  <a:schemeClr val="accent6">
                    <a:lumMod val="50000"/>
                  </a:schemeClr>
                </a:solidFill>
              </a:rPr>
              <a:t>VI.</a:t>
            </a:r>
            <a:r>
              <a:rPr lang="ru-RU" sz="3200" dirty="0" smtClean="0">
                <a:solidFill>
                  <a:schemeClr val="accent6">
                    <a:lumMod val="50000"/>
                  </a:schemeClr>
                </a:solidFill>
              </a:rPr>
              <a:t>Эксплуатация ПС ОПО</a:t>
            </a:r>
            <a:br>
              <a:rPr lang="ru-RU" sz="3200" dirty="0" smtClean="0">
                <a:solidFill>
                  <a:schemeClr val="accent6">
                    <a:lumMod val="50000"/>
                  </a:schemeClr>
                </a:solidFill>
              </a:rPr>
            </a:br>
            <a:r>
              <a:rPr lang="ru-RU" sz="3100" dirty="0" smtClean="0">
                <a:solidFill>
                  <a:schemeClr val="accent6">
                    <a:lumMod val="50000"/>
                  </a:schemeClr>
                </a:solidFill>
              </a:rPr>
              <a:t>117. При перемещении груза ПС должны соблюдаться следующие требования:</a:t>
            </a:r>
            <a:endParaRPr lang="ru-RU" sz="3100" dirty="0">
              <a:solidFill>
                <a:schemeClr val="accent6">
                  <a:lumMod val="50000"/>
                </a:schemeClr>
              </a:solidFill>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ru-RU" b="1" dirty="0" smtClean="0">
                <a:solidFill>
                  <a:srgbClr val="C00000"/>
                </a:solidFill>
              </a:rPr>
              <a:t>начинать подъем груза предварительно подняв на высоту не более 200-300 мм с последующей остановкой для проверки правильности </a:t>
            </a:r>
            <a:r>
              <a:rPr lang="ru-RU" b="1" dirty="0" err="1" smtClean="0">
                <a:solidFill>
                  <a:srgbClr val="C00000"/>
                </a:solidFill>
              </a:rPr>
              <a:t>строповки</a:t>
            </a:r>
            <a:r>
              <a:rPr lang="ru-RU" b="1" dirty="0" smtClean="0">
                <a:solidFill>
                  <a:srgbClr val="C00000"/>
                </a:solidFill>
              </a:rPr>
              <a:t> и надежности действия тормоза;</a:t>
            </a:r>
          </a:p>
          <a:p>
            <a:pPr>
              <a:buNone/>
            </a:pPr>
            <a:r>
              <a:rPr lang="ru-RU" dirty="0" smtClean="0"/>
              <a:t> </a:t>
            </a:r>
          </a:p>
          <a:p>
            <a:r>
              <a:rPr lang="ru-RU" dirty="0" smtClean="0"/>
              <a:t>не перемещать груз при нахождении под ним людей. </a:t>
            </a:r>
            <a:r>
              <a:rPr lang="ru-RU" b="1" dirty="0" smtClean="0">
                <a:solidFill>
                  <a:srgbClr val="C00000"/>
                </a:solidFill>
              </a:rPr>
              <a:t>Допускается нахождение стропальщика возле груза во время его подъема или опускания, если груз поднят на высоту не более 1000 мм от уровня площадки;</a:t>
            </a:r>
          </a:p>
          <a:p>
            <a:pPr>
              <a:buNone/>
            </a:pPr>
            <a:r>
              <a:rPr lang="ru-RU" b="1" dirty="0" smtClean="0">
                <a:solidFill>
                  <a:srgbClr val="C00000"/>
                </a:solidFill>
              </a:rPr>
              <a:t> </a:t>
            </a:r>
          </a:p>
          <a:p>
            <a:endParaRPr lang="ru-RU" dirty="0"/>
          </a:p>
        </p:txBody>
      </p:sp>
    </p:spTree>
  </p:cSld>
  <p:clrMapOvr>
    <a:masterClrMapping/>
  </p:clrMapOvr>
  <p:transition spd="med">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ru-RU" dirty="0" smtClean="0"/>
              <a:t>выполнять горизонтальное перемещение от крайней нижней точки груза (а также порожнего грузозахватного органа или грузозахватного приспособления и элементов стрелы крана) на 500 мм выше встречающихся на пути предметов;</a:t>
            </a:r>
          </a:p>
          <a:p>
            <a:pPr>
              <a:buNone/>
            </a:pPr>
            <a:r>
              <a:rPr lang="ru-RU" dirty="0" smtClean="0"/>
              <a:t> </a:t>
            </a:r>
          </a:p>
          <a:p>
            <a:r>
              <a:rPr lang="ru-RU" dirty="0" smtClean="0"/>
              <a:t>опускать перемещаемый груз лишь на предназначенное для этого место, где исключается возможность падения, опрокидывания или сползания опущенного груза.</a:t>
            </a:r>
          </a:p>
          <a:p>
            <a:pPr>
              <a:buNone/>
            </a:pPr>
            <a:r>
              <a:rPr lang="ru-RU" dirty="0" smtClean="0"/>
              <a:t> </a:t>
            </a:r>
          </a:p>
          <a:p>
            <a:r>
              <a:rPr lang="ru-RU" dirty="0" smtClean="0"/>
              <a:t>Для легкого извлечения стропов из-под груза, его опускание и складирование должно осуществляться на подкладки соответствующей прочности и толщины. Укладку и последующую разборку груза следует выполнять равномерно, не нарушая габариты, установленные для складирования груза, и не загромождая проходы;</a:t>
            </a:r>
          </a:p>
          <a:p>
            <a:endParaRPr lang="ru-RU" dirty="0"/>
          </a:p>
        </p:txBody>
      </p:sp>
    </p:spTree>
  </p:cSld>
  <p:clrMapOvr>
    <a:masterClrMapping/>
  </p:clrMapOvr>
  <p:transition spd="med">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Autofit/>
          </a:bodyPr>
          <a:lstStyle/>
          <a:p>
            <a:r>
              <a:rPr lang="ru-RU" sz="2400" dirty="0" smtClean="0"/>
              <a:t>не допускать при длительном перерыве или по окончанию работ нахождение груза в подвешенном состоянии. По окончанию работ ПС должно быть приведено в безопасное положение в нерабочем состоянии согласно требованиям руководства (инструкции) по эксплуатации;</a:t>
            </a:r>
          </a:p>
          <a:p>
            <a:pPr>
              <a:buNone/>
            </a:pPr>
            <a:r>
              <a:rPr lang="ru-RU" sz="2400" dirty="0" smtClean="0"/>
              <a:t> </a:t>
            </a:r>
          </a:p>
          <a:p>
            <a:r>
              <a:rPr lang="ru-RU" sz="2400" dirty="0" smtClean="0"/>
              <a:t>кантовать грузы с применением ПС разрешается только на кантовальных площадках, снабженных амортизирующей поверхностью, или на весу, по заранее разработанному ППР.</a:t>
            </a:r>
          </a:p>
          <a:p>
            <a:endParaRPr lang="ru-RU" sz="2400" dirty="0" smtClean="0"/>
          </a:p>
        </p:txBody>
      </p:sp>
    </p:spTree>
  </p:cSld>
  <p:clrMapOvr>
    <a:masterClrMapping/>
  </p:clrMapOvr>
  <p:transition spd="med">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sz="4800" dirty="0" smtClean="0"/>
              <a:t>VI.</a:t>
            </a:r>
            <a:r>
              <a:rPr lang="ru-RU" sz="4800" dirty="0" smtClean="0"/>
              <a:t>Эксплуатация ПС ОПО</a:t>
            </a:r>
            <a:endParaRPr lang="ru-RU"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ru-RU" dirty="0" smtClean="0"/>
              <a:t>перемещать мелкоштучные грузы только в специальной, предназначенной для этого таре, чтобы исключить возможность выпадения отдельных частей груза. </a:t>
            </a:r>
            <a:r>
              <a:rPr lang="ru-RU" b="1" dirty="0" smtClean="0">
                <a:solidFill>
                  <a:srgbClr val="C00000"/>
                </a:solidFill>
              </a:rPr>
              <a:t>Перемещение кирпича на поддонах без ограждения разрешается производить только при разгрузке (погрузке) транспортных средств на землю (и с земли);</a:t>
            </a:r>
          </a:p>
          <a:p>
            <a:pPr>
              <a:buNone/>
            </a:pPr>
            <a:r>
              <a:rPr lang="ru-RU" dirty="0" smtClean="0"/>
              <a:t> </a:t>
            </a:r>
          </a:p>
          <a:p>
            <a:r>
              <a:rPr lang="ru-RU" dirty="0" smtClean="0"/>
              <a:t>не начинать подъем груза, масса которого неизвестна;</a:t>
            </a:r>
          </a:p>
          <a:p>
            <a:endParaRPr lang="ru-RU" dirty="0"/>
          </a:p>
        </p:txBody>
      </p:sp>
    </p:spTree>
  </p:cSld>
  <p:clrMapOvr>
    <a:masterClrMapping/>
  </p:clrMapOvr>
  <p:transition spd="med">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sz="3200" dirty="0" smtClean="0"/>
              <a:t>VI.</a:t>
            </a:r>
            <a:r>
              <a:rPr lang="ru-RU" sz="3200" dirty="0" smtClean="0"/>
              <a:t>Эксплуатация ПС </a:t>
            </a:r>
            <a:r>
              <a:rPr lang="ru-RU" sz="2700" dirty="0" smtClean="0"/>
              <a:t>ОПО</a:t>
            </a:r>
            <a:br>
              <a:rPr lang="ru-RU" sz="2700" dirty="0" smtClean="0"/>
            </a:br>
            <a:r>
              <a:rPr lang="ru-RU" sz="2700" dirty="0" smtClean="0">
                <a:solidFill>
                  <a:schemeClr val="accent6">
                    <a:lumMod val="50000"/>
                  </a:schemeClr>
                </a:solidFill>
              </a:rPr>
              <a:t>дополнительные меры безопасности при кантовке груза</a:t>
            </a:r>
            <a:endParaRPr lang="ru-RU" sz="2700" dirty="0">
              <a:solidFill>
                <a:schemeClr val="accent6">
                  <a:lumMod val="50000"/>
                </a:schemeClr>
              </a:solidFill>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85000" lnSpcReduction="20000"/>
          </a:bodyPr>
          <a:lstStyle/>
          <a:p>
            <a:pPr>
              <a:buNone/>
            </a:pPr>
            <a:endParaRPr lang="ru-RU" dirty="0" smtClean="0"/>
          </a:p>
          <a:p>
            <a:pPr>
              <a:buNone/>
            </a:pPr>
            <a:r>
              <a:rPr lang="ru-RU" dirty="0" smtClean="0"/>
              <a:t> </a:t>
            </a:r>
          </a:p>
          <a:p>
            <a:r>
              <a:rPr lang="ru-RU" dirty="0" smtClean="0"/>
              <a:t>в целях предотвращения зажатия стропальщику запрещено находиться между грузом и стеной или другим препятствием, при этом стропальщик должен находиться сбоку от кантуемого груза на расстоянии, равном высоте груза плюс 1 метр;</a:t>
            </a:r>
          </a:p>
          <a:p>
            <a:pPr>
              <a:buNone/>
            </a:pPr>
            <a:r>
              <a:rPr lang="ru-RU" dirty="0" smtClean="0"/>
              <a:t> </a:t>
            </a:r>
          </a:p>
          <a:p>
            <a:r>
              <a:rPr lang="ru-RU" dirty="0" smtClean="0"/>
              <a:t>стоять со стороны прокладок, на которые опускается груз, воспрещается;</a:t>
            </a:r>
          </a:p>
          <a:p>
            <a:pPr>
              <a:buNone/>
            </a:pPr>
            <a:r>
              <a:rPr lang="ru-RU" dirty="0" smtClean="0"/>
              <a:t> </a:t>
            </a:r>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460952"/>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sz="2800" b="1" dirty="0" smtClean="0">
                <a:solidFill>
                  <a:srgbClr val="0070C0"/>
                </a:solidFill>
              </a:rPr>
              <a:t/>
            </a:r>
            <a:br>
              <a:rPr lang="en-US" sz="2800" b="1" dirty="0" smtClean="0">
                <a:solidFill>
                  <a:srgbClr val="0070C0"/>
                </a:solidFill>
              </a:rPr>
            </a:br>
            <a:r>
              <a:rPr lang="en-US" sz="2800" b="1" dirty="0" smtClean="0">
                <a:solidFill>
                  <a:srgbClr val="0070C0"/>
                </a:solidFill>
              </a:rPr>
              <a:t/>
            </a:r>
            <a:br>
              <a:rPr lang="en-US" sz="2800" b="1" dirty="0" smtClean="0">
                <a:solidFill>
                  <a:srgbClr val="0070C0"/>
                </a:solidFill>
              </a:rPr>
            </a:br>
            <a:r>
              <a:rPr lang="ru-RU" sz="2800" b="1" dirty="0" smtClean="0">
                <a:solidFill>
                  <a:srgbClr val="0070C0"/>
                </a:solidFill>
              </a:rPr>
              <a:t>1. Какой документ подтверждает соответствие ПС требованиям технических регламентов?</a:t>
            </a:r>
            <a:r>
              <a:rPr lang="ru-RU" sz="2800" dirty="0" smtClean="0">
                <a:solidFill>
                  <a:srgbClr val="FFC000"/>
                </a:solidFill>
              </a:rPr>
              <a:t/>
            </a:r>
            <a:br>
              <a:rPr lang="ru-RU" sz="2800" dirty="0" smtClean="0">
                <a:solidFill>
                  <a:srgbClr val="FFC000"/>
                </a:solidFill>
              </a:rPr>
            </a:br>
            <a:endParaRPr lang="ru-RU" sz="2800" dirty="0">
              <a:solidFill>
                <a:srgbClr val="FFC000"/>
              </a:solidFill>
            </a:endParaRPr>
          </a:p>
        </p:txBody>
      </p:sp>
      <p:sp>
        <p:nvSpPr>
          <p:cNvPr id="3" name="Содержимое 2"/>
          <p:cNvSpPr>
            <a:spLocks noGrp="1"/>
          </p:cNvSpPr>
          <p:nvPr>
            <p:ph idx="1"/>
          </p:nvPr>
        </p:nvSpPr>
        <p:spPr>
          <a:xfrm>
            <a:off x="457200" y="2000239"/>
            <a:ext cx="8229600" cy="4172277"/>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dirty="0" smtClean="0">
                <a:solidFill>
                  <a:srgbClr val="002060"/>
                </a:solidFill>
              </a:rPr>
              <a:t>А)	Паспорт ПС.</a:t>
            </a:r>
          </a:p>
          <a:p>
            <a:r>
              <a:rPr lang="ru-RU" dirty="0" smtClean="0">
                <a:solidFill>
                  <a:srgbClr val="002060"/>
                </a:solidFill>
              </a:rPr>
              <a:t>Б)	Протокол испытаний, проведенный изготовителем.</a:t>
            </a:r>
          </a:p>
          <a:p>
            <a:r>
              <a:rPr lang="ru-RU" b="1" dirty="0" smtClean="0">
                <a:solidFill>
                  <a:srgbClr val="FF0000"/>
                </a:solidFill>
              </a:rPr>
              <a:t>В)	Сертификат или декларация соответствия</a:t>
            </a:r>
            <a:r>
              <a:rPr lang="ru-RU" dirty="0" smtClean="0">
                <a:solidFill>
                  <a:srgbClr val="FF0000"/>
                </a:solidFill>
              </a:rPr>
              <a:t>.</a:t>
            </a:r>
          </a:p>
          <a:p>
            <a:r>
              <a:rPr lang="ru-RU" dirty="0" smtClean="0">
                <a:solidFill>
                  <a:srgbClr val="002060"/>
                </a:solidFill>
              </a:rPr>
              <a:t>Г)	Акт технического освидетельствования.</a:t>
            </a:r>
          </a:p>
          <a:p>
            <a:endParaRPr lang="ru-RU" dirty="0">
              <a:solidFill>
                <a:srgbClr val="002060"/>
              </a:solidFill>
            </a:endParaRPr>
          </a:p>
        </p:txBody>
      </p:sp>
    </p:spTree>
  </p:cSld>
  <p:clrMapOvr>
    <a:masterClrMapping/>
  </p:clrMapOvr>
  <p:transition spd="med">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dirty="0" smtClean="0"/>
              <a:t>VI.</a:t>
            </a:r>
            <a:r>
              <a:rPr lang="ru-RU" sz="3200" dirty="0" smtClean="0"/>
              <a:t>Эксплуатация ПС ОПО</a:t>
            </a:r>
            <a:br>
              <a:rPr lang="ru-RU" sz="3200" dirty="0" smtClean="0"/>
            </a:br>
            <a:r>
              <a:rPr lang="ru-RU" sz="2400" dirty="0" smtClean="0">
                <a:solidFill>
                  <a:schemeClr val="accent6">
                    <a:lumMod val="50000"/>
                  </a:schemeClr>
                </a:solidFill>
              </a:rPr>
              <a:t>дополнительные меры безопасности при кантовке груза</a:t>
            </a:r>
            <a:endParaRPr lang="ru-RU" sz="24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ru-RU" dirty="0" smtClean="0"/>
              <a:t>производить кантовку тяжелых грузов и грузов сложной конфигурации только в присутствии и под руководством специалиста, ответственного за безопасное производство работ ПС; при проведении кантовочных операций "тяжелыми грузами" считаются грузы массой более 75% грузоподъемности механизма подъема, а "</a:t>
            </a:r>
            <a:r>
              <a:rPr lang="ru-RU" dirty="0" smtClean="0">
                <a:solidFill>
                  <a:srgbClr val="C00000"/>
                </a:solidFill>
              </a:rPr>
              <a:t>грузами сложной конфигурации" - грузы со смещением центра тяжести.</a:t>
            </a:r>
          </a:p>
          <a:p>
            <a:endParaRPr lang="ru-RU" dirty="0" smtClean="0"/>
          </a:p>
          <a:p>
            <a:endParaRPr lang="ru-RU" dirty="0" smtClean="0"/>
          </a:p>
          <a:p>
            <a:endParaRPr lang="ru-RU" dirty="0"/>
          </a:p>
        </p:txBody>
      </p:sp>
    </p:spTree>
  </p:cSld>
  <p:clrMapOvr>
    <a:masterClrMapping/>
  </p:clrMapOvr>
  <p:transition spd="med">
    <p:wipe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smtClean="0">
                <a:solidFill>
                  <a:srgbClr val="C00000"/>
                </a:solidFill>
              </a:rPr>
              <a:t>П.118. В процессе выполнения работ с применением ПС не разрешается:</a:t>
            </a:r>
            <a:endParaRPr lang="ru-RU" sz="3200" dirty="0"/>
          </a:p>
        </p:txBody>
      </p:sp>
      <p:sp>
        <p:nvSpPr>
          <p:cNvPr id="3" name="Содержимое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endParaRPr lang="ru-RU" dirty="0" smtClean="0"/>
          </a:p>
          <a:p>
            <a:r>
              <a:rPr lang="ru-RU" sz="3400" dirty="0" smtClean="0"/>
              <a:t>нахождение людей возле работающего крана стрелового типа во избежание зажатия их между поворотной частью и другими неподвижными сооружениями;</a:t>
            </a:r>
          </a:p>
          <a:p>
            <a:endParaRPr lang="ru-RU" sz="3400" dirty="0" smtClean="0"/>
          </a:p>
          <a:p>
            <a:r>
              <a:rPr lang="ru-RU" sz="3400" dirty="0" smtClean="0">
                <a:solidFill>
                  <a:srgbClr val="C00000"/>
                </a:solidFill>
              </a:rPr>
              <a:t>перемещение груза, находящегося в неустойчивом положении или подвешенного за один рог двурогого крюка; ЗАПРЕЩЕНО</a:t>
            </a:r>
          </a:p>
          <a:p>
            <a:endParaRPr lang="ru-RU" sz="3400" dirty="0" smtClean="0"/>
          </a:p>
          <a:p>
            <a:r>
              <a:rPr lang="ru-RU" sz="3400" dirty="0" smtClean="0"/>
              <a:t>подъем груза, засыпанного землей или примерзшего к земле, заложенного другими грузами, укрепленного болтами или залитого бетоном, а также металла и шлака, застывшего в печи или приварившегося после слива;</a:t>
            </a:r>
          </a:p>
          <a:p>
            <a:endParaRPr lang="ru-RU" dirty="0"/>
          </a:p>
        </p:txBody>
      </p:sp>
    </p:spTree>
  </p:cSld>
  <p:clrMapOvr>
    <a:masterClrMapping/>
  </p:clrMapOvr>
  <p:transition spd="med">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smtClean="0">
                <a:solidFill>
                  <a:srgbClr val="C00000"/>
                </a:solidFill>
              </a:rPr>
              <a:t>П.127. В процессе выполнения работ с применением ПС не разрешается:</a:t>
            </a:r>
            <a:endParaRPr lang="ru-RU" sz="3200" dirty="0"/>
          </a:p>
        </p:txBody>
      </p:sp>
      <p:sp>
        <p:nvSpPr>
          <p:cNvPr id="3" name="Содержимое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ru-RU" dirty="0" err="1" smtClean="0">
                <a:solidFill>
                  <a:srgbClr val="C00000"/>
                </a:solidFill>
              </a:rPr>
              <a:t>подтаскивание</a:t>
            </a:r>
            <a:r>
              <a:rPr lang="ru-RU" dirty="0" smtClean="0">
                <a:solidFill>
                  <a:srgbClr val="C00000"/>
                </a:solidFill>
              </a:rPr>
              <a:t> груза по земле, полу или рельсам крюками ПС при наклонном положении грузовых канатов </a:t>
            </a:r>
            <a:r>
              <a:rPr lang="ru-RU" b="1" dirty="0" smtClean="0">
                <a:solidFill>
                  <a:srgbClr val="C00000"/>
                </a:solidFill>
              </a:rPr>
              <a:t>(без применения направляющих блоков, обеспечивающих вертикальное положение грузовых канатов);</a:t>
            </a:r>
          </a:p>
          <a:p>
            <a:endParaRPr lang="ru-RU" dirty="0" smtClean="0"/>
          </a:p>
          <a:p>
            <a:r>
              <a:rPr lang="ru-RU" dirty="0" smtClean="0"/>
              <a:t>освобождение с применением ПС защемленных грузом стропов, канатов или цепей;</a:t>
            </a:r>
          </a:p>
          <a:p>
            <a:pPr>
              <a:buNone/>
            </a:pPr>
            <a:r>
              <a:rPr lang="ru-RU" dirty="0" smtClean="0"/>
              <a:t> </a:t>
            </a:r>
          </a:p>
          <a:p>
            <a:r>
              <a:rPr lang="ru-RU" dirty="0" smtClean="0"/>
              <a:t>оттягивание груза во время его подъема, перемещения и опускания. Оттяжки применяются только для разворота длинномерных и крупногабаритных грузов во время их перемещения;</a:t>
            </a:r>
          </a:p>
          <a:p>
            <a:endParaRPr lang="ru-RU" dirty="0"/>
          </a:p>
        </p:txBody>
      </p:sp>
    </p:spTree>
  </p:cSld>
  <p:clrMapOvr>
    <a:masterClrMapping/>
  </p:clrMapOvr>
  <p:transition spd="med">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smtClean="0">
                <a:solidFill>
                  <a:srgbClr val="C00000"/>
                </a:solidFill>
              </a:rPr>
              <a:t>П.127. В процессе выполнения работ с применением ПС не разрешается:</a:t>
            </a:r>
            <a:endParaRPr lang="ru-RU" sz="3200" dirty="0"/>
          </a:p>
        </p:txBody>
      </p:sp>
      <p:sp>
        <p:nvSpPr>
          <p:cNvPr id="3" name="Содержимое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ru-RU" dirty="0" smtClean="0"/>
              <a:t>выравнивание перемещаемого груза руками, а также изменение положения стропов на подвешенном грузе; </a:t>
            </a:r>
          </a:p>
          <a:p>
            <a:endParaRPr lang="ru-RU" dirty="0" smtClean="0"/>
          </a:p>
          <a:p>
            <a:r>
              <a:rPr lang="ru-RU" dirty="0" smtClean="0"/>
              <a:t>подача груза в оконные проемы, на балконы и лоджии без специальных приемных площадок или специальных приспособлений;</a:t>
            </a:r>
          </a:p>
          <a:p>
            <a:pPr>
              <a:buNone/>
            </a:pPr>
            <a:r>
              <a:rPr lang="ru-RU" dirty="0" smtClean="0"/>
              <a:t> </a:t>
            </a:r>
          </a:p>
          <a:p>
            <a:r>
              <a:rPr lang="ru-RU" dirty="0" smtClean="0"/>
              <a:t>использование тары для транспортировки людей;</a:t>
            </a:r>
          </a:p>
          <a:p>
            <a:endParaRPr lang="ru-RU" dirty="0" smtClean="0"/>
          </a:p>
          <a:p>
            <a:r>
              <a:rPr lang="ru-RU" dirty="0" smtClean="0"/>
              <a:t>нахождение людей под стрелой ПС при ее подъеме и опускании с грузом и без груза;</a:t>
            </a:r>
          </a:p>
          <a:p>
            <a:endParaRPr lang="ru-RU" dirty="0"/>
          </a:p>
        </p:txBody>
      </p:sp>
    </p:spTree>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smtClean="0">
                <a:solidFill>
                  <a:srgbClr val="C00000"/>
                </a:solidFill>
              </a:rPr>
              <a:t>П.127. В процессе выполнения работ с применением ПС не разрешается:</a:t>
            </a:r>
            <a:endParaRPr lang="ru-RU" sz="3200" dirty="0"/>
          </a:p>
        </p:txBody>
      </p:sp>
      <p:sp>
        <p:nvSpPr>
          <p:cNvPr id="3" name="Содержимое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ru-RU" dirty="0" smtClean="0">
                <a:solidFill>
                  <a:srgbClr val="C00000"/>
                </a:solidFill>
              </a:rPr>
              <a:t>подъем груза непосредственно с места его установки (с земли, площадки, штабеля) только механизмом телескопирования стрелы;  ЗАПРЕЩЕН!</a:t>
            </a:r>
          </a:p>
          <a:p>
            <a:endParaRPr lang="ru-RU" dirty="0" smtClean="0">
              <a:solidFill>
                <a:srgbClr val="C00000"/>
              </a:solidFill>
            </a:endParaRPr>
          </a:p>
          <a:p>
            <a:r>
              <a:rPr lang="ru-RU" dirty="0" smtClean="0"/>
              <a:t>использование ограничителей (концевых выключателей) в качестве рабочих органов для автоматической остановки механизмов, за исключением случая, когда мостовой кран подходит к посадочной площадке, устроенной в торце здания;</a:t>
            </a:r>
          </a:p>
          <a:p>
            <a:endParaRPr lang="ru-RU" dirty="0" smtClean="0"/>
          </a:p>
          <a:p>
            <a:r>
              <a:rPr lang="ru-RU" dirty="0" smtClean="0"/>
              <a:t>работа ПС при отключенных или неработоспособных ограничителях, регистраторах указателях и тормозах;</a:t>
            </a:r>
          </a:p>
          <a:p>
            <a:pPr>
              <a:buNone/>
            </a:pPr>
            <a:r>
              <a:rPr lang="ru-RU" dirty="0" smtClean="0"/>
              <a:t> </a:t>
            </a:r>
          </a:p>
          <a:p>
            <a:endParaRPr lang="ru-RU" dirty="0"/>
          </a:p>
        </p:txBody>
      </p:sp>
    </p:spTree>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smtClean="0">
                <a:solidFill>
                  <a:srgbClr val="C00000"/>
                </a:solidFill>
              </a:rPr>
              <a:t>П.127. В процессе выполнения работ с применением ПС не разрешается:</a:t>
            </a:r>
            <a:endParaRPr lang="ru-RU" sz="3200" dirty="0"/>
          </a:p>
        </p:txBody>
      </p:sp>
      <p:sp>
        <p:nvSpPr>
          <p:cNvPr id="3" name="Содержимое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r>
              <a:rPr lang="ru-RU" dirty="0" smtClean="0"/>
              <a:t>включение механизмов ПС при нахождении людей на поворотной платформе ПС вне кабины;</a:t>
            </a:r>
          </a:p>
          <a:p>
            <a:pPr>
              <a:buNone/>
            </a:pPr>
            <a:r>
              <a:rPr lang="ru-RU" dirty="0" smtClean="0"/>
              <a:t> </a:t>
            </a:r>
          </a:p>
          <a:p>
            <a:r>
              <a:rPr lang="ru-RU" dirty="0" smtClean="0"/>
              <a:t>перемещение людей грузовыми строительными подъемниками, кроме подъемников и вышек, используемых на железнодорожных и/или трамвайных рельсовых путях для проверки состояния и монтажа контактной сети, проверки состояния мостов, путепроводов;</a:t>
            </a:r>
          </a:p>
          <a:p>
            <a:pPr>
              <a:buNone/>
            </a:pPr>
            <a:r>
              <a:rPr lang="ru-RU" dirty="0" smtClean="0"/>
              <a:t> </a:t>
            </a:r>
          </a:p>
          <a:p>
            <a:r>
              <a:rPr lang="ru-RU" dirty="0" smtClean="0"/>
              <a:t>перемещение подъемников и вышек с людьми вдоль контактной сети или конструкций моста должны выполняться на минимальной скорости согласно требованиям, разработанного для этого ППР в соответствии с пунктами 159-167 настоящих ФНП;</a:t>
            </a:r>
          </a:p>
          <a:p>
            <a:pPr>
              <a:buNone/>
            </a:pPr>
            <a:r>
              <a:rPr lang="ru-RU" dirty="0" smtClean="0"/>
              <a:t> </a:t>
            </a:r>
          </a:p>
          <a:p>
            <a:r>
              <a:rPr lang="ru-RU" dirty="0" smtClean="0"/>
              <a:t>перемещение шасси подъемника (вышки) с находящимися в люльке людьми или грузом. На самоходные подъемники (вышки), например, ножничного типа, управление которых осуществляется из люльки, в том числе и при перемещении подъемника по площадке, данное требование не распространяется;</a:t>
            </a:r>
          </a:p>
          <a:p>
            <a:pPr>
              <a:buNone/>
            </a:pPr>
            <a:r>
              <a:rPr lang="ru-RU" dirty="0" smtClean="0"/>
              <a:t> </a:t>
            </a:r>
          </a:p>
          <a:p>
            <a:r>
              <a:rPr lang="ru-RU" dirty="0" smtClean="0"/>
              <a:t>подъем и опускание подъемником люльки, если вход в нее не закрыт на запорное устройство;</a:t>
            </a:r>
          </a:p>
          <a:p>
            <a:pPr>
              <a:buNone/>
            </a:pPr>
            <a:r>
              <a:rPr lang="ru-RU" dirty="0" smtClean="0"/>
              <a:t> </a:t>
            </a:r>
          </a:p>
          <a:p>
            <a:r>
              <a:rPr lang="ru-RU" dirty="0" smtClean="0"/>
              <a:t>сбрасывание инструмента, груза и других предметов с люльки, находящейся на высоте.</a:t>
            </a:r>
          </a:p>
          <a:p>
            <a:endParaRPr lang="ru-RU" dirty="0"/>
          </a:p>
        </p:txBody>
      </p:sp>
    </p:spTree>
  </p:cSld>
  <p:clrMapOvr>
    <a:masterClrMapping/>
  </p:clrMapOvr>
  <p:transition spd="med">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ru-RU" dirty="0" smtClean="0"/>
              <a:t>119.</a:t>
            </a:r>
            <a:r>
              <a:rPr lang="ru-RU" b="1" dirty="0" smtClean="0">
                <a:solidFill>
                  <a:srgbClr val="C00000"/>
                </a:solidFill>
              </a:rPr>
              <a:t> Разворот груза руками допускается при условии, что груз поднят на высоту не более 1000 мм</a:t>
            </a:r>
            <a:r>
              <a:rPr lang="ru-RU" dirty="0" smtClean="0">
                <a:solidFill>
                  <a:srgbClr val="C00000"/>
                </a:solidFill>
              </a:rPr>
              <a:t>,</a:t>
            </a:r>
            <a:r>
              <a:rPr lang="ru-RU" dirty="0" smtClean="0"/>
              <a:t> а в других случаях, в том числе при развороте длинномерных грузов - только при помощи оттяжек или багров.</a:t>
            </a:r>
          </a:p>
          <a:p>
            <a:r>
              <a:rPr lang="ru-RU" dirty="0" smtClean="0"/>
              <a:t> </a:t>
            </a:r>
          </a:p>
          <a:p>
            <a:r>
              <a:rPr lang="ru-RU" dirty="0" smtClean="0"/>
              <a:t>120. При эксплуатации ПС, управляемых с пола, вдоль всего пути следования ПС</a:t>
            </a:r>
            <a:r>
              <a:rPr lang="ru-RU" dirty="0" smtClean="0">
                <a:solidFill>
                  <a:srgbClr val="C00000"/>
                </a:solidFill>
              </a:rPr>
              <a:t>, должен быть обеспечен свободный проход для работника, управляющего ПС.</a:t>
            </a:r>
          </a:p>
          <a:p>
            <a:r>
              <a:rPr lang="ru-RU" dirty="0" smtClean="0"/>
              <a:t> </a:t>
            </a:r>
          </a:p>
          <a:p>
            <a:r>
              <a:rPr lang="ru-RU" dirty="0" smtClean="0"/>
              <a:t>121. Выходы на галереи мостовых кранов, находящихся в работе, должны быть закрыты</a:t>
            </a:r>
            <a:endParaRPr lang="ru-RU" dirty="0"/>
          </a:p>
        </p:txBody>
      </p:sp>
    </p:spTree>
  </p:cSld>
  <p:clrMapOvr>
    <a:masterClrMapping/>
  </p:clrMapOvr>
  <p:transition spd="med">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ru-RU" dirty="0" smtClean="0"/>
              <a:t>122. </a:t>
            </a:r>
            <a:r>
              <a:rPr lang="ru-RU" b="1" dirty="0" smtClean="0">
                <a:solidFill>
                  <a:srgbClr val="C00000"/>
                </a:solidFill>
              </a:rPr>
              <a:t>Для каждого цеха (пролета), не оборудованного проходными галереями вдоль рельсового пути, где работают мостовые краны, эксплуатирующей организацией разрабатываются мероприятия по безопасному спуску крановщиков из кабины при вынужденной остановке крана не у посадочной площадки</a:t>
            </a:r>
            <a:r>
              <a:rPr lang="ru-RU" dirty="0" smtClean="0"/>
              <a:t>. Эти мероприятия указываются в производственной инструкции для крановщиков.</a:t>
            </a:r>
          </a:p>
          <a:p>
            <a:endParaRPr lang="ru-RU" dirty="0"/>
          </a:p>
        </p:txBody>
      </p:sp>
    </p:spTree>
  </p:cSld>
  <p:clrMapOvr>
    <a:masterClrMapping/>
  </p:clrMapOvr>
  <p:transition spd="med">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53239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ru-RU" sz="3200" dirty="0" smtClean="0"/>
              <a:t/>
            </a:r>
            <a:br>
              <a:rPr lang="ru-RU" sz="3200" dirty="0" smtClean="0"/>
            </a:br>
            <a:r>
              <a:rPr lang="ru-RU" sz="3200" dirty="0" smtClean="0"/>
              <a:t/>
            </a:r>
            <a:br>
              <a:rPr lang="ru-RU" sz="3200" dirty="0" smtClean="0"/>
            </a:br>
            <a:r>
              <a:rPr lang="ru-RU" sz="3200" b="1" dirty="0" smtClean="0"/>
              <a:t>Меры безопасности при выполнении малярных работ с переходных площадок мостового крана</a:t>
            </a:r>
            <a:endParaRPr lang="ru-RU" sz="3200" b="1" dirty="0"/>
          </a:p>
        </p:txBody>
      </p:sp>
      <p:sp>
        <p:nvSpPr>
          <p:cNvPr id="3" name="Содержимое 2"/>
          <p:cNvSpPr>
            <a:spLocks noGrp="1"/>
          </p:cNvSpPr>
          <p:nvPr>
            <p:ph idx="1"/>
          </p:nvPr>
        </p:nvSpPr>
        <p:spPr>
          <a:xfrm>
            <a:off x="457200" y="2071677"/>
            <a:ext cx="8229600" cy="4100839"/>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ru-RU" dirty="0" smtClean="0"/>
              <a:t>123. </a:t>
            </a:r>
            <a:r>
              <a:rPr lang="ru-RU" dirty="0" smtClean="0">
                <a:solidFill>
                  <a:srgbClr val="C00000"/>
                </a:solidFill>
              </a:rPr>
              <a:t>Применение мостовых кранов (с имеющихся на кране площадок) для производства строительных</a:t>
            </a:r>
            <a:r>
              <a:rPr lang="ru-RU" dirty="0" smtClean="0"/>
              <a:t>, </a:t>
            </a:r>
            <a:r>
              <a:rPr lang="ru-RU" dirty="0" smtClean="0">
                <a:solidFill>
                  <a:srgbClr val="C00000"/>
                </a:solidFill>
              </a:rPr>
              <a:t>малярных и других работ должны выполняться по наряду-допуску, определяющему меры промышленной безопасности, </a:t>
            </a:r>
            <a:r>
              <a:rPr lang="ru-RU" b="1" dirty="0" smtClean="0">
                <a:solidFill>
                  <a:srgbClr val="C00000"/>
                </a:solidFill>
              </a:rPr>
              <a:t>предупреждающие падение с крана, вызванное внезапным началом движения крана или его грузовой тележки, наездом соседнего крана, а также - поражение электрическим током, падение при выходе на рельсовые пути или подкрановые балки</a:t>
            </a:r>
            <a:r>
              <a:rPr lang="ru-RU" dirty="0" smtClean="0">
                <a:solidFill>
                  <a:srgbClr val="C00000"/>
                </a:solidFill>
              </a:rPr>
              <a:t>. </a:t>
            </a:r>
          </a:p>
          <a:p>
            <a:endParaRPr lang="ru-RU" dirty="0"/>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smtClean="0"/>
              <a:t>Табличка ПС</a:t>
            </a:r>
            <a:endParaRPr lang="ru-RU" dirty="0"/>
          </a:p>
        </p:txBody>
      </p:sp>
      <p:sp>
        <p:nvSpPr>
          <p:cNvPr id="3" name="Содержимое 2"/>
          <p:cNvSpPr>
            <a:spLocks noGrp="1"/>
          </p:cNvSpPr>
          <p:nvPr>
            <p:ph idx="1"/>
          </p:nvPr>
        </p:nvSpPr>
        <p:spPr>
          <a:solidFill>
            <a:schemeClr val="accent2">
              <a:lumMod val="75000"/>
            </a:schemeClr>
          </a:solidFill>
        </p:spPr>
        <p:txBody>
          <a:bodyPr>
            <a:normAutofit lnSpcReduction="10000"/>
          </a:bodyPr>
          <a:lstStyle/>
          <a:p>
            <a:r>
              <a:rPr lang="ru-RU" dirty="0" smtClean="0"/>
              <a:t>124. Находящиеся в эксплуатации ПС должны быть снабжены табличками с обозначениями</a:t>
            </a:r>
          </a:p>
          <a:p>
            <a:pPr>
              <a:buNone/>
            </a:pPr>
            <a:r>
              <a:rPr lang="ru-RU" dirty="0" smtClean="0">
                <a:solidFill>
                  <a:srgbClr val="0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ru-RU" sz="3600" b="1" dirty="0" smtClean="0">
                <a:solidFill>
                  <a:srgbClr val="0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заводского номера ПС</a:t>
            </a:r>
          </a:p>
          <a:p>
            <a:pPr>
              <a:buNone/>
            </a:pPr>
            <a:r>
              <a:rPr lang="ru-RU" sz="3600" b="1" dirty="0" smtClean="0">
                <a:solidFill>
                  <a:srgbClr val="0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паспортной грузоподъемности </a:t>
            </a:r>
          </a:p>
          <a:p>
            <a:pPr>
              <a:buNone/>
            </a:pPr>
            <a:r>
              <a:rPr lang="ru-RU" sz="3600" b="1" dirty="0" smtClean="0">
                <a:solidFill>
                  <a:srgbClr val="0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даты следующего полного технического освидетельствования.</a:t>
            </a:r>
          </a:p>
          <a:p>
            <a:r>
              <a:rPr lang="ru-RU" sz="3600" b="1" dirty="0" smtClean="0">
                <a:solidFill>
                  <a:srgbClr val="000000"/>
                </a:solidFill>
                <a:latin typeface="Tahoma" pitchFamily="34" charset="0"/>
                <a:ea typeface="Tahoma" pitchFamily="34" charset="0"/>
                <a:cs typeface="Tahoma" pitchFamily="34" charset="0"/>
              </a:rPr>
              <a:t> </a:t>
            </a:r>
          </a:p>
          <a:p>
            <a:endParaRPr lang="ru-RU" dirty="0"/>
          </a:p>
        </p:txBody>
      </p:sp>
    </p:spTree>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ru-RU" dirty="0" smtClean="0"/>
              <a:t>Краны-трубоукладчики</a:t>
            </a:r>
            <a:endParaRPr lang="ru-RU" dirty="0"/>
          </a:p>
        </p:txBody>
      </p:sp>
      <p:sp>
        <p:nvSpPr>
          <p:cNvPr id="3" name="Содержимое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r>
              <a:rPr lang="ru-RU" dirty="0" smtClean="0">
                <a:solidFill>
                  <a:schemeClr val="bg1"/>
                </a:solidFill>
              </a:rPr>
              <a:t>Не требуется подтверждение соответствия требованиям технического регламента «О безопасности колесных транспортных средств»</a:t>
            </a:r>
            <a:endParaRPr lang="ru-RU" dirty="0">
              <a:solidFill>
                <a:schemeClr val="bg1"/>
              </a:solidFill>
            </a:endParaRPr>
          </a:p>
        </p:txBody>
      </p:sp>
    </p:spTree>
  </p:cSld>
  <p:clrMapOvr>
    <a:masterClrMapping/>
  </p:clrMapOvr>
  <p:transition spd="med">
    <p:wipe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Autofit/>
          </a:bodyPr>
          <a:lstStyle/>
          <a:p>
            <a:r>
              <a:rPr lang="ru-RU" sz="2400" dirty="0" smtClean="0">
                <a:solidFill>
                  <a:srgbClr val="C00000"/>
                </a:solidFill>
              </a:rPr>
              <a:t>Организации, эксплуатирующие ПС должны обеспечить  выполнение следующих требований промышленной безопасности:</a:t>
            </a:r>
            <a:endParaRPr lang="ru-RU" sz="2400" dirty="0">
              <a:solidFill>
                <a:srgbClr val="C00000"/>
              </a:solidFill>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ru-RU" dirty="0" smtClean="0"/>
              <a:t>определить порядок выделения и направления мобильных ПС на объекты, согласно заявкам, с указанием ФИО специалиста, ответственного за производство работ и стропальщиков;</a:t>
            </a:r>
          </a:p>
          <a:p>
            <a:pPr>
              <a:buNone/>
            </a:pPr>
            <a:r>
              <a:rPr lang="ru-RU" dirty="0" smtClean="0"/>
              <a:t> </a:t>
            </a:r>
          </a:p>
          <a:p>
            <a:r>
              <a:rPr lang="ru-RU" b="1" dirty="0" smtClean="0">
                <a:solidFill>
                  <a:srgbClr val="C00000"/>
                </a:solidFill>
              </a:rPr>
              <a:t>обеспечить соблюдение требований промышленной безопасности смонтированных ПС, находящихся в нерабочем состоянии, при этом, ПС должно быть обесточено и приняты меры по предотвращению его угона ветром;</a:t>
            </a:r>
          </a:p>
          <a:p>
            <a:pPr>
              <a:buNone/>
            </a:pPr>
            <a:r>
              <a:rPr lang="ru-RU" dirty="0" smtClean="0"/>
              <a:t> </a:t>
            </a:r>
          </a:p>
          <a:p>
            <a:r>
              <a:rPr lang="ru-RU" dirty="0" smtClean="0"/>
              <a:t>обеспечить проведение проверок работоспособности указателей, ограничителей и регистраторов ПС в сроки, установленные их руководствами (инструкциями) по эксплуатации;</a:t>
            </a:r>
          </a:p>
          <a:p>
            <a:pPr>
              <a:buNone/>
            </a:pPr>
            <a:r>
              <a:rPr lang="ru-RU" dirty="0" smtClean="0"/>
              <a:t> </a:t>
            </a:r>
          </a:p>
          <a:p>
            <a:r>
              <a:rPr lang="ru-RU" dirty="0" smtClean="0"/>
              <a:t>установить порядок опломбирования и запирания замком защитных панелей кранов;</a:t>
            </a:r>
          </a:p>
          <a:p>
            <a:pPr>
              <a:buNone/>
            </a:pPr>
            <a:r>
              <a:rPr lang="ru-RU" dirty="0" smtClean="0"/>
              <a:t> </a:t>
            </a:r>
          </a:p>
          <a:p>
            <a:r>
              <a:rPr lang="ru-RU" dirty="0" smtClean="0"/>
              <a:t>обеспечить вход на мостовые краны и спуск с них через посадочную площадку;</a:t>
            </a:r>
          </a:p>
          <a:p>
            <a:endParaRPr lang="ru-RU" dirty="0"/>
          </a:p>
        </p:txBody>
      </p:sp>
    </p:spTree>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ru-RU" sz="2700" dirty="0" smtClean="0">
                <a:solidFill>
                  <a:srgbClr val="C00000"/>
                </a:solidFill>
              </a:rPr>
              <a:t>Организации, эксплуатирующие ПС должны обеспечить  выполнение следующих требований промышленной безопасности</a:t>
            </a:r>
            <a:r>
              <a:rPr lang="ru-RU" sz="2400" dirty="0" smtClean="0">
                <a:solidFill>
                  <a:srgbClr val="C00000"/>
                </a:solidFill>
              </a:rPr>
              <a:t>:</a:t>
            </a:r>
            <a:endParaRPr lang="ru-RU" sz="2400"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ru-RU" dirty="0" smtClean="0"/>
              <a:t> разработать и выдать на места ведения работ ППР или ТК (в соответствии с указаниями пункта 101 и пунктов 159-167 настоящих ФНП), схемы складирования грузов, схемы погрузки и разгрузки транспортных средств, в том числе, подвижного состава (последнее, при использовании);</a:t>
            </a:r>
          </a:p>
          <a:p>
            <a:endParaRPr lang="ru-RU" dirty="0" smtClean="0"/>
          </a:p>
          <a:p>
            <a:r>
              <a:rPr lang="ru-RU" dirty="0" smtClean="0"/>
              <a:t>ознакомить (под роспись) с ППР и ТК специалистов, ответственных за безопасное производство работ ПС, крановщиков (операторов), рабочих люльки и стропальщиков;</a:t>
            </a:r>
          </a:p>
          <a:p>
            <a:pPr>
              <a:buNone/>
            </a:pPr>
            <a:r>
              <a:rPr lang="ru-RU" dirty="0" smtClean="0"/>
              <a:t> </a:t>
            </a:r>
          </a:p>
          <a:p>
            <a:r>
              <a:rPr lang="ru-RU" b="1" dirty="0" smtClean="0">
                <a:solidFill>
                  <a:srgbClr val="C00000"/>
                </a:solidFill>
              </a:rPr>
              <a:t>обеспечить стропальщиков испытанными и маркированными грузозахватными приспособлениями и тарой, соответствующими </a:t>
            </a:r>
            <a:r>
              <a:rPr lang="ru-RU" sz="4000" b="1" dirty="0" smtClean="0">
                <a:solidFill>
                  <a:srgbClr val="C00000"/>
                </a:solidFill>
              </a:rPr>
              <a:t>массе </a:t>
            </a:r>
            <a:r>
              <a:rPr lang="ru-RU" sz="4000" b="1" u="sng" dirty="0" smtClean="0">
                <a:solidFill>
                  <a:srgbClr val="C00000"/>
                </a:solidFill>
              </a:rPr>
              <a:t>и характеру </a:t>
            </a:r>
            <a:r>
              <a:rPr lang="ru-RU" b="1" dirty="0" smtClean="0">
                <a:solidFill>
                  <a:srgbClr val="C00000"/>
                </a:solidFill>
              </a:rPr>
              <a:t>перемещаемых грузов;</a:t>
            </a:r>
          </a:p>
          <a:p>
            <a:endParaRPr lang="ru-RU" dirty="0"/>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285884"/>
          </a:xfrm>
        </p:spPr>
        <p:style>
          <a:lnRef idx="1">
            <a:schemeClr val="accent1"/>
          </a:lnRef>
          <a:fillRef idx="3">
            <a:schemeClr val="accent1"/>
          </a:fillRef>
          <a:effectRef idx="2">
            <a:schemeClr val="accent1"/>
          </a:effectRef>
          <a:fontRef idx="minor">
            <a:schemeClr val="lt1"/>
          </a:fontRef>
        </p:style>
        <p:txBody>
          <a:bodyPr>
            <a:noAutofit/>
          </a:bodyPr>
          <a:lstStyle/>
          <a:p>
            <a:r>
              <a:rPr lang="ru-RU" sz="2800" dirty="0" smtClean="0">
                <a:solidFill>
                  <a:srgbClr val="C00000"/>
                </a:solidFill>
              </a:rPr>
              <a:t>Организации, эксплуатирующие ПС должны обеспечить  выполнение следующих требований промышленной безопасности</a:t>
            </a:r>
            <a:endParaRPr lang="ru-RU" sz="2800"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ru-RU" dirty="0" smtClean="0"/>
              <a:t>определить стационарные площадки и места складирования грузов, предусмотренные ППР или ТК, оборудовать их необходимыми технологической оснасткой и приспособлениями (кассетами, пирамидами, стеллажами, лестницами, подставками, подкладками, прокладками и т.п.);</a:t>
            </a:r>
          </a:p>
          <a:p>
            <a:pPr>
              <a:buNone/>
            </a:pPr>
            <a:r>
              <a:rPr lang="ru-RU" dirty="0" smtClean="0"/>
              <a:t> </a:t>
            </a:r>
          </a:p>
          <a:p>
            <a:r>
              <a:rPr lang="ru-RU" dirty="0" smtClean="0"/>
              <a:t>установить порядок обмена сигналами между машинистами, крановщиками, стропальщиками и рабочими люльки, согласно требованиям раздела Система сигнализации при выполнении работ настоящих ФНП;</a:t>
            </a:r>
          </a:p>
          <a:p>
            <a:pPr>
              <a:buNone/>
            </a:pPr>
            <a:r>
              <a:rPr lang="ru-RU" dirty="0" smtClean="0"/>
              <a:t> </a:t>
            </a:r>
          </a:p>
          <a:p>
            <a:r>
              <a:rPr lang="ru-RU" dirty="0" smtClean="0"/>
              <a:t>установить порядок приведения ПС в безопасное положение в нерабочем состоянии, а также определить порядок действия работников (в том числе, покидания опасной зоны) при возникновении аварийных ситуаций на опасном производственном объекте с используемыми ПС.</a:t>
            </a:r>
          </a:p>
          <a:p>
            <a:endParaRPr lang="ru-RU" dirty="0"/>
          </a:p>
        </p:txBody>
      </p:sp>
    </p:spTree>
  </p:cSld>
  <p:clrMapOvr>
    <a:masterClrMapping/>
  </p:clrMapOvr>
  <p:transition spd="med">
    <p:cut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smtClean="0"/>
              <a:t>П.126</a:t>
            </a:r>
            <a:endParaRPr lang="ru-RU" dirty="0"/>
          </a:p>
        </p:txBody>
      </p:sp>
      <p:sp>
        <p:nvSpPr>
          <p:cNvPr id="3" name="Содержимое 2"/>
          <p:cNvSpPr>
            <a:spLocks noGrp="1"/>
          </p:cNvSpPr>
          <p:nvPr>
            <p:ph idx="1"/>
          </p:nvPr>
        </p:nvSpPr>
        <p:spPr/>
        <p:txBody>
          <a:bodyPr/>
          <a:lstStyle/>
          <a:p>
            <a:pPr algn="ctr">
              <a:buNone/>
            </a:pPr>
            <a:r>
              <a:rPr lang="ru-RU" dirty="0" smtClean="0"/>
              <a:t>126. При возведении башенными кранами зданий и сооружений </a:t>
            </a:r>
          </a:p>
          <a:p>
            <a:pPr algn="ctr">
              <a:buNone/>
            </a:pPr>
            <a:r>
              <a:rPr lang="ru-RU" b="1" dirty="0" smtClean="0">
                <a:solidFill>
                  <a:srgbClr val="FFFF00"/>
                </a:solidFill>
                <a:effectLst>
                  <a:outerShdw blurRad="38100" dist="38100" dir="2700000" algn="tl">
                    <a:srgbClr val="000000">
                      <a:alpha val="43137"/>
                    </a:srgbClr>
                  </a:outerShdw>
                </a:effectLst>
              </a:rPr>
              <a:t>высотой более 36 м </a:t>
            </a:r>
          </a:p>
          <a:p>
            <a:pPr algn="ctr">
              <a:buNone/>
            </a:pPr>
            <a:r>
              <a:rPr lang="ru-RU" dirty="0" smtClean="0"/>
              <a:t>должна применяться двухсторонняя радио или телефонная связь</a:t>
            </a:r>
          </a:p>
          <a:p>
            <a:pPr algn="ctr">
              <a:buNone/>
            </a:pPr>
            <a:r>
              <a:rPr lang="ru-RU" dirty="0" smtClean="0"/>
              <a:t> </a:t>
            </a:r>
            <a:r>
              <a:rPr lang="ru-RU" dirty="0" smtClean="0">
                <a:solidFill>
                  <a:srgbClr val="C00000"/>
                </a:solidFill>
              </a:rPr>
              <a:t>(при этом перечень и обозначение подаваемых команд должен быть утвержден распорядительным актом эксплуатирующей организации).</a:t>
            </a:r>
          </a:p>
          <a:p>
            <a:endParaRPr lang="ru-RU" dirty="0">
              <a:solidFill>
                <a:srgbClr val="C00000"/>
              </a:solidFill>
            </a:endParaRPr>
          </a:p>
        </p:txBody>
      </p:sp>
    </p:spTree>
  </p:cSld>
  <p:clrMapOvr>
    <a:masterClrMapping/>
  </p:clrMapOvr>
  <p:transition spd="med">
    <p:wipe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r>
              <a:rPr lang="ru-RU" dirty="0" smtClean="0"/>
              <a:t>127. </a:t>
            </a:r>
            <a:r>
              <a:rPr lang="ru-RU" b="1" dirty="0" smtClean="0">
                <a:solidFill>
                  <a:srgbClr val="C00000"/>
                </a:solidFill>
              </a:rPr>
              <a:t>В местах постоянной погрузки и разгрузки автомашин и полувагонов должны быть установлены стационарные эстакады или навесные площадки для стропальщиков. </a:t>
            </a:r>
            <a:endParaRPr lang="ru-RU" dirty="0" smtClean="0"/>
          </a:p>
        </p:txBody>
      </p:sp>
    </p:spTree>
  </p:cSld>
  <p:clrMapOvr>
    <a:masterClrMapping/>
  </p:clrMapOvr>
  <p:transition spd="med">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ВНИМАНИЕ!!!</a:t>
            </a:r>
            <a:endParaRPr lang="ru-RU" dirty="0">
              <a:solidFill>
                <a:srgbClr val="C00000"/>
              </a:solidFill>
            </a:endParaRPr>
          </a:p>
        </p:txBody>
      </p:sp>
      <p:sp>
        <p:nvSpPr>
          <p:cNvPr id="3" name="Содержимое 2"/>
          <p:cNvSpPr>
            <a:spLocks noGrp="1"/>
          </p:cNvSpPr>
          <p:nvPr>
            <p:ph idx="1"/>
          </p:nvPr>
        </p:nvSpPr>
        <p:spPr/>
        <p:txBody>
          <a:bodyPr/>
          <a:lstStyle/>
          <a:p>
            <a:pPr algn="ctr">
              <a:buNone/>
            </a:pPr>
            <a:r>
              <a:rPr lang="ru-RU" sz="4800" b="1" dirty="0" smtClean="0">
                <a:solidFill>
                  <a:schemeClr val="accent3">
                    <a:lumMod val="40000"/>
                    <a:lumOff val="60000"/>
                  </a:schemeClr>
                </a:solidFill>
              </a:rPr>
              <a:t>Нахождение людей в полувагонах при подъеме и опускании грузов не допускается.</a:t>
            </a:r>
          </a:p>
          <a:p>
            <a:endParaRPr lang="ru-RU" b="1" dirty="0"/>
          </a:p>
        </p:txBody>
      </p:sp>
    </p:spTree>
  </p:cSld>
  <p:clrMapOvr>
    <a:masterClrMapping/>
  </p:clrMapOvr>
  <p:transition spd="med">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 </a:t>
            </a:r>
          </a:p>
          <a:p>
            <a:r>
              <a:rPr lang="ru-RU" dirty="0" smtClean="0"/>
              <a:t>Не разрешается опускать груз на автомашину, а также поднимать груз при нахождении людей в кузове или кабине автомашины.</a:t>
            </a:r>
          </a:p>
          <a:p>
            <a:endParaRPr lang="ru-RU" dirty="0" smtClean="0"/>
          </a:p>
          <a:p>
            <a:r>
              <a:rPr lang="ru-RU" dirty="0" smtClean="0"/>
              <a:t>129. Погрузка и разгрузка полувагонов, платформ, автомашин и других транспортных средств должна выполняться без нарушения их равновесия.</a:t>
            </a:r>
          </a:p>
          <a:p>
            <a:endParaRPr lang="ru-RU" dirty="0" smtClean="0"/>
          </a:p>
          <a:p>
            <a:r>
              <a:rPr lang="ru-RU" sz="4100" b="1" dirty="0" smtClean="0">
                <a:solidFill>
                  <a:srgbClr val="C00000"/>
                </a:solidFill>
              </a:rPr>
              <a:t>Погрузка пакетов труб или металлопроката, </a:t>
            </a:r>
            <a:r>
              <a:rPr lang="ru-RU" sz="4100" b="1" dirty="0" err="1" smtClean="0">
                <a:solidFill>
                  <a:srgbClr val="C00000"/>
                </a:solidFill>
              </a:rPr>
              <a:t>застропованных</a:t>
            </a:r>
            <a:r>
              <a:rPr lang="ru-RU" sz="4100" b="1" dirty="0" smtClean="0">
                <a:solidFill>
                  <a:srgbClr val="C00000"/>
                </a:solidFill>
              </a:rPr>
              <a:t> за металлические скрутки пакетов, запрещается.</a:t>
            </a:r>
          </a:p>
          <a:p>
            <a:pPr>
              <a:buNone/>
            </a:pPr>
            <a:r>
              <a:rPr lang="ru-RU" sz="4100" b="1" dirty="0" smtClean="0">
                <a:solidFill>
                  <a:srgbClr val="C00000"/>
                </a:solidFill>
              </a:rPr>
              <a:t> </a:t>
            </a:r>
          </a:p>
          <a:p>
            <a:endParaRPr lang="ru-RU" dirty="0"/>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ru-RU" dirty="0" smtClean="0"/>
              <a:t>130. Подъем и перемещение груза несколькими ПС разрешается только по ППР или ТК, разработанным специализированной организацией, отвечающей требованиям пункта 11 настоящих ФНП.</a:t>
            </a:r>
          </a:p>
          <a:p>
            <a:pPr>
              <a:buNone/>
            </a:pPr>
            <a:endParaRPr lang="ru-RU" dirty="0" smtClean="0"/>
          </a:p>
          <a:p>
            <a:r>
              <a:rPr lang="ru-RU" b="1" dirty="0" smtClean="0">
                <a:solidFill>
                  <a:srgbClr val="C00000"/>
                </a:solidFill>
              </a:rPr>
              <a:t>При подъеме и перемещении груза несколькими ПС, нагрузка, приходящаяся на каждое из них, не должна превышать грузоподъемность ПС.</a:t>
            </a:r>
          </a:p>
          <a:p>
            <a:endParaRPr lang="ru-RU" dirty="0"/>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ru-RU" dirty="0" smtClean="0"/>
              <a:t>Работа по перемещению груза несколькими ПС, а также разгрузка и погрузка полувагонов, при отсутствии маркировки веса груза и схем </a:t>
            </a:r>
            <a:r>
              <a:rPr lang="ru-RU" dirty="0" err="1" smtClean="0"/>
              <a:t>строповки</a:t>
            </a:r>
            <a:r>
              <a:rPr lang="ru-RU" dirty="0" smtClean="0"/>
              <a:t>, производится под непосредственным руководством специалиста ОПО, осуществляющего эксплуатацию ПС, ответственного за безопасное производство работ, при этом на него возлагается вся полнота ответственности и возможные риски, связанные с выполнением указанных операций.</a:t>
            </a:r>
          </a:p>
          <a:p>
            <a:endParaRPr lang="ru-RU" dirty="0"/>
          </a:p>
        </p:txBody>
      </p:sp>
    </p:spTree>
  </p:cSld>
  <p:clrMapOvr>
    <a:masterClrMapping/>
  </p:clrMapOvr>
  <p:transition spd="med">
    <p:wipe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ctr">
              <a:buNone/>
            </a:pPr>
            <a:endParaRPr lang="ru-RU" b="1" dirty="0" smtClean="0">
              <a:solidFill>
                <a:srgbClr val="FF0000"/>
              </a:solidFill>
            </a:endParaRPr>
          </a:p>
          <a:p>
            <a:pPr algn="ctr">
              <a:buNone/>
            </a:pPr>
            <a:r>
              <a:rPr lang="ru-RU" b="1" dirty="0" smtClean="0">
                <a:solidFill>
                  <a:srgbClr val="FF0000"/>
                </a:solidFill>
              </a:rPr>
              <a:t>П.131</a:t>
            </a:r>
          </a:p>
          <a:p>
            <a:pPr algn="ctr">
              <a:buNone/>
            </a:pPr>
            <a:r>
              <a:rPr lang="ru-RU" b="1" dirty="0" smtClean="0">
                <a:solidFill>
                  <a:srgbClr val="FF0000"/>
                </a:solidFill>
              </a:rPr>
              <a:t>Перемещение грузов над перекрытиями, под которыми размещены производственные, жилые или служебные помещения, где могут находиться люди, не допускается.</a:t>
            </a:r>
          </a:p>
          <a:p>
            <a:pPr algn="ctr"/>
            <a:endParaRPr lang="ru-RU" dirty="0"/>
          </a:p>
        </p:txBody>
      </p:sp>
    </p:spTree>
  </p:cSld>
  <p:clrMapOvr>
    <a:masterClrMapping/>
  </p:clrMapOvr>
  <p:transition spd="med">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ru-RU" sz="2700" dirty="0" smtClean="0"/>
              <a:t/>
            </a:r>
            <a:br>
              <a:rPr lang="ru-RU" sz="2700" dirty="0" smtClean="0"/>
            </a:br>
            <a:r>
              <a:rPr lang="ru-RU" sz="2700" dirty="0" smtClean="0">
                <a:solidFill>
                  <a:schemeClr val="accent6">
                    <a:lumMod val="50000"/>
                  </a:schemeClr>
                </a:solidFill>
              </a:rPr>
              <a:t/>
            </a:r>
            <a:br>
              <a:rPr lang="ru-RU" sz="2700" dirty="0" smtClean="0">
                <a:solidFill>
                  <a:schemeClr val="accent6">
                    <a:lumMod val="50000"/>
                  </a:schemeClr>
                </a:solidFill>
              </a:rPr>
            </a:br>
            <a:r>
              <a:rPr lang="ru-RU" sz="2700" dirty="0" smtClean="0">
                <a:solidFill>
                  <a:schemeClr val="accent6">
                    <a:lumMod val="50000"/>
                  </a:schemeClr>
                </a:solidFill>
              </a:rPr>
              <a:t/>
            </a:r>
            <a:br>
              <a:rPr lang="ru-RU" sz="2700" dirty="0" smtClean="0">
                <a:solidFill>
                  <a:schemeClr val="accent6">
                    <a:lumMod val="50000"/>
                  </a:schemeClr>
                </a:solidFill>
              </a:rPr>
            </a:br>
            <a:r>
              <a:rPr lang="ru-RU" sz="2700" dirty="0">
                <a:solidFill>
                  <a:schemeClr val="accent6">
                    <a:lumMod val="50000"/>
                  </a:schemeClr>
                </a:solidFill>
              </a:rPr>
              <a:t> </a:t>
            </a:r>
            <a:br>
              <a:rPr lang="ru-RU" sz="2700" dirty="0">
                <a:solidFill>
                  <a:schemeClr val="accent6">
                    <a:lumMod val="50000"/>
                  </a:schemeClr>
                </a:solidFill>
              </a:rPr>
            </a:br>
            <a:r>
              <a:rPr lang="x-none" sz="2700" smtClean="0">
                <a:solidFill>
                  <a:schemeClr val="accent6">
                    <a:lumMod val="50000"/>
                  </a:schemeClr>
                </a:solidFill>
              </a:rPr>
              <a:t>Цель и основные принципы обеспечения промышленной безопасности ОПО, на которых используются</a:t>
            </a:r>
            <a:r>
              <a:rPr lang="en-US" sz="2700" dirty="0" smtClean="0">
                <a:solidFill>
                  <a:schemeClr val="accent6">
                    <a:lumMod val="50000"/>
                  </a:schemeClr>
                </a:solidFill>
              </a:rPr>
              <a:t> </a:t>
            </a:r>
            <a:r>
              <a:rPr lang="x-none" sz="2700" smtClean="0">
                <a:solidFill>
                  <a:schemeClr val="accent6">
                    <a:lumMod val="50000"/>
                  </a:schemeClr>
                </a:solidFill>
              </a:rPr>
              <a:t>ПС.</a:t>
            </a:r>
            <a:r>
              <a:rPr lang="ru-RU" sz="2700" b="1" dirty="0" smtClean="0">
                <a:solidFill>
                  <a:schemeClr val="accent6">
                    <a:lumMod val="50000"/>
                  </a:schemeClr>
                </a:solidFill>
              </a:rPr>
              <a:t/>
            </a:r>
            <a:br>
              <a:rPr lang="ru-RU" sz="2700" b="1" dirty="0" smtClean="0">
                <a:solidFill>
                  <a:schemeClr val="accent6">
                    <a:lumMod val="50000"/>
                  </a:schemeClr>
                </a:solidFill>
              </a:rPr>
            </a:br>
            <a:r>
              <a:rPr lang="x-none" sz="2700" smtClean="0">
                <a:solidFill>
                  <a:schemeClr val="accent6">
                    <a:lumMod val="50000"/>
                  </a:schemeClr>
                </a:solidFill>
              </a:rPr>
              <a:t> </a:t>
            </a:r>
            <a:endParaRPr lang="ru-RU" sz="2700" dirty="0">
              <a:solidFill>
                <a:schemeClr val="accent6">
                  <a:lumMod val="50000"/>
                </a:schemeClr>
              </a:solidFill>
            </a:endParaRPr>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ru-RU" dirty="0" smtClean="0"/>
              <a:t> </a:t>
            </a:r>
            <a:r>
              <a:rPr lang="ru-RU" dirty="0"/>
              <a:t>Целью настоящих ФНП является создание организационной и нормативно–правовой основы обеспечения промышленной безопасности ОПО, на которых используются ПС, направленной на предотвращение и/или минимизацию последствий </a:t>
            </a:r>
            <a:r>
              <a:rPr lang="ru-RU" dirty="0">
                <a:solidFill>
                  <a:srgbClr val="C00000"/>
                </a:solidFill>
              </a:rPr>
              <a:t>аварий</a:t>
            </a:r>
            <a:r>
              <a:rPr lang="ru-RU" dirty="0"/>
              <a:t>, </a:t>
            </a:r>
            <a:r>
              <a:rPr lang="ru-RU" dirty="0">
                <a:solidFill>
                  <a:srgbClr val="FF0000"/>
                </a:solidFill>
              </a:rPr>
              <a:t>инцидентов</a:t>
            </a:r>
            <a:r>
              <a:rPr lang="ru-RU" dirty="0"/>
              <a:t>, с учетом индивидуального риска потери  жизни и здоровья людей, участвующих в процессах монтажа (демонтажа), пуско-наладки, эксплуатации, в том числе ремонта, реконструкции, модернизации и утилизации (ликвидации) ПС.   </a:t>
            </a:r>
          </a:p>
          <a:p>
            <a:endParaRPr lang="ru-RU" dirty="0"/>
          </a:p>
        </p:txBody>
      </p:sp>
    </p:spTree>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ru-RU" dirty="0" smtClean="0"/>
              <a:t>132. При подъеме груза с использованием ПС, установленного вблизи стены, колонны, штабеля, железнодорожного вагона, станка или другого оборудования, не допускается нахождение людей (в том числе стропальщика) между поднимаемым грузом и указанными частями здания или оборудованием. Указанное требование также должно выполняться при опускании и перемещении груза.</a:t>
            </a:r>
          </a:p>
          <a:p>
            <a:endParaRPr lang="ru-RU" dirty="0"/>
          </a:p>
        </p:txBody>
      </p:sp>
    </p:spTree>
  </p:cSld>
  <p:clrMapOvr>
    <a:masterClrMapping/>
  </p:clrMapOvr>
  <p:transition spd="med">
    <p:wipe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ru-RU" dirty="0" smtClean="0"/>
              <a:t>133. </a:t>
            </a:r>
            <a:r>
              <a:rPr lang="ru-RU" dirty="0" smtClean="0">
                <a:solidFill>
                  <a:srgbClr val="C00000"/>
                </a:solidFill>
              </a:rPr>
              <a:t>В зоне работы ПС, оснащенных управляемым захватом, грейфером или магнитом, нахождение людей не допускается. </a:t>
            </a:r>
            <a:r>
              <a:rPr lang="ru-RU" dirty="0" smtClean="0"/>
              <a:t>Рабочие, обслуживающие такие ПС, допускаются к выполнению своих обязанностей только во время перерывов в работе ПС и после того, как управляемый захват, грейфер или магнит будут опущены на землю. При этом напряжение с магнита должно быть снято.</a:t>
            </a:r>
          </a:p>
          <a:p>
            <a:pPr>
              <a:buNone/>
            </a:pPr>
            <a:r>
              <a:rPr lang="ru-RU" dirty="0" smtClean="0"/>
              <a:t> </a:t>
            </a:r>
          </a:p>
          <a:p>
            <a:r>
              <a:rPr lang="ru-RU" dirty="0" smtClean="0">
                <a:solidFill>
                  <a:srgbClr val="C00000"/>
                </a:solidFill>
              </a:rPr>
              <a:t>Места производства работ такими ПС должны быть ограждены и обозначены предупредительными знаками</a:t>
            </a:r>
            <a:r>
              <a:rPr lang="ru-RU" dirty="0" smtClean="0"/>
              <a:t>.</a:t>
            </a:r>
          </a:p>
          <a:p>
            <a:endParaRPr lang="ru-RU" dirty="0" smtClean="0"/>
          </a:p>
          <a:p>
            <a:endParaRPr lang="ru-RU" dirty="0"/>
          </a:p>
        </p:txBody>
      </p:sp>
    </p:spTree>
  </p:cSld>
  <p:clrMapOvr>
    <a:masterClrMapping/>
  </p:clrMapOvr>
  <p:transition spd="med">
    <p:wipe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t>VI.</a:t>
            </a:r>
            <a:r>
              <a:rPr lang="ru-RU" sz="3200" dirty="0" smtClean="0"/>
              <a:t>Эксплуатация ПС ОПО</a:t>
            </a:r>
            <a:endParaRPr lang="ru-RU" sz="3200" dirty="0"/>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buNone/>
            </a:pPr>
            <a:r>
              <a:rPr lang="ru-RU" dirty="0" smtClean="0">
                <a:solidFill>
                  <a:srgbClr val="C00000"/>
                </a:solidFill>
              </a:rPr>
              <a:t>П.135.</a:t>
            </a:r>
          </a:p>
          <a:p>
            <a:pPr>
              <a:buNone/>
            </a:pPr>
            <a:r>
              <a:rPr lang="ru-RU" dirty="0" smtClean="0">
                <a:solidFill>
                  <a:srgbClr val="C00000"/>
                </a:solidFill>
              </a:rPr>
              <a:t>    Работы ПС, установленных на открытом воздухе, необходимо прекращать при скорости ветра, превышающей предельно допустимую скорость, указанную в паспорте ПС, при температуре окружающей среды, ниже предельно допустимой температуры, указанной в паспорте ПС, при снегопаде, дожде, тумане, в случаях, когда крановщик (машинист, оператор) плохо различает сигналы стропальщика или перемещаемый груз.</a:t>
            </a:r>
          </a:p>
          <a:p>
            <a:endParaRPr lang="ru-RU" dirty="0">
              <a:solidFill>
                <a:srgbClr val="C00000"/>
              </a:solidFill>
            </a:endParaRPr>
          </a:p>
        </p:txBody>
      </p:sp>
    </p:spTree>
  </p:cSld>
  <p:clrMapOvr>
    <a:masterClrMapping/>
  </p:clrMapOvr>
  <p:transition spd="med">
    <p:wipe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x-none" sz="3200" smtClean="0">
                <a:solidFill>
                  <a:schemeClr val="bg1"/>
                </a:solidFill>
              </a:rPr>
              <a:t>Пуск ПС в работу и постановка на учет</a:t>
            </a:r>
            <a:r>
              <a:rPr lang="ru-RU" sz="3200" b="1" dirty="0" smtClean="0">
                <a:solidFill>
                  <a:schemeClr val="bg1"/>
                </a:solidFill>
              </a:rPr>
              <a:t/>
            </a:r>
            <a:br>
              <a:rPr lang="ru-RU" sz="3200" b="1" dirty="0" smtClean="0">
                <a:solidFill>
                  <a:schemeClr val="bg1"/>
                </a:solidFill>
              </a:rPr>
            </a:br>
            <a:endParaRPr lang="ru-RU" sz="3200" dirty="0">
              <a:solidFill>
                <a:schemeClr val="bg1"/>
              </a:solidFill>
            </a:endParaRPr>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ru-RU" dirty="0" smtClean="0"/>
              <a:t>138. Решение о пуске в работу ПС, перечисленных в </a:t>
            </a:r>
            <a:r>
              <a:rPr lang="ru-RU" dirty="0" smtClean="0">
                <a:solidFill>
                  <a:srgbClr val="C00000"/>
                </a:solidFill>
              </a:rPr>
              <a:t>пункте 3 </a:t>
            </a:r>
            <a:r>
              <a:rPr lang="ru-RU" dirty="0" smtClean="0"/>
              <a:t>настоящих ФНП, </a:t>
            </a:r>
            <a:r>
              <a:rPr lang="ru-RU" dirty="0" smtClean="0">
                <a:solidFill>
                  <a:srgbClr val="C00000"/>
                </a:solidFill>
              </a:rPr>
              <a:t>выдается специалистом, </a:t>
            </a:r>
            <a:r>
              <a:rPr lang="ru-RU" b="1" dirty="0" smtClean="0">
                <a:solidFill>
                  <a:srgbClr val="C00000"/>
                </a:solidFill>
              </a:rPr>
              <a:t>ответственным за осуществление производственного контроля</a:t>
            </a:r>
            <a:r>
              <a:rPr lang="ru-RU" dirty="0" smtClean="0">
                <a:solidFill>
                  <a:srgbClr val="C00000"/>
                </a:solidFill>
              </a:rPr>
              <a:t> при эксплуатации ПС на основании положительных результатов технического освидетельствования </a:t>
            </a:r>
            <a:r>
              <a:rPr lang="ru-RU" dirty="0" smtClean="0"/>
              <a:t>в следующих случаях (кроме случаев, указанных в пунктах 140, 141 настоящих ФНП):</a:t>
            </a:r>
            <a:endParaRPr lang="ru-RU" dirty="0"/>
          </a:p>
        </p:txBody>
      </p:sp>
    </p:spTree>
  </p:cSld>
  <p:clrMapOvr>
    <a:masterClrMapping/>
  </p:clrMapOvr>
  <p:transition spd="med">
    <p:wipe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x-none" sz="3600" smtClean="0">
                <a:solidFill>
                  <a:schemeClr val="bg1"/>
                </a:solidFill>
              </a:rPr>
              <a:t>Пуск ПС в работу и постановка на учет</a:t>
            </a:r>
            <a:r>
              <a:rPr lang="ru-RU" sz="4800" b="1" dirty="0" smtClean="0">
                <a:solidFill>
                  <a:schemeClr val="bg1"/>
                </a:solidFill>
              </a:rPr>
              <a:t/>
            </a:r>
            <a:br>
              <a:rPr lang="ru-RU" sz="4800" b="1" dirty="0" smtClean="0">
                <a:solidFill>
                  <a:schemeClr val="bg1"/>
                </a:solidFill>
              </a:rPr>
            </a:br>
            <a:endParaRPr lang="ru-RU" dirty="0"/>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ru-RU" b="1" dirty="0" smtClean="0"/>
              <a:t>а) перед пуском в работу;</a:t>
            </a:r>
          </a:p>
          <a:p>
            <a:pPr>
              <a:buNone/>
            </a:pPr>
            <a:r>
              <a:rPr lang="ru-RU" b="1" dirty="0" smtClean="0"/>
              <a:t> </a:t>
            </a:r>
          </a:p>
          <a:p>
            <a:r>
              <a:rPr lang="ru-RU" b="1" dirty="0" smtClean="0"/>
              <a:t>б) после монтажа, вызванного установкой ПС на новом месте, после перестановки на новый объект гусеничных, пневмоколесных и башенных кранов (в том числе, быстромонтируемых);</a:t>
            </a:r>
          </a:p>
          <a:p>
            <a:endParaRPr lang="ru-RU" b="1" dirty="0" smtClean="0"/>
          </a:p>
          <a:p>
            <a:r>
              <a:rPr lang="ru-RU" b="1" dirty="0" smtClean="0"/>
              <a:t>в) после реконструкции;</a:t>
            </a:r>
          </a:p>
          <a:p>
            <a:endParaRPr lang="ru-RU" b="1" dirty="0" smtClean="0"/>
          </a:p>
          <a:p>
            <a:r>
              <a:rPr lang="ru-RU" b="1" dirty="0" smtClean="0"/>
              <a:t>г) после ремонта расчетных элементов или узлов металлоконструкций с применением сварки.</a:t>
            </a:r>
          </a:p>
          <a:p>
            <a:endParaRPr lang="ru-RU" dirty="0"/>
          </a:p>
        </p:txBody>
      </p:sp>
    </p:spTree>
  </p:cSld>
  <p:clrMapOvr>
    <a:masterClrMapping/>
  </p:clrMapOvr>
  <p:transition spd="med">
    <p:wipe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ru-RU" sz="3600" dirty="0" smtClean="0">
                <a:solidFill>
                  <a:schemeClr val="bg1"/>
                </a:solidFill>
              </a:rPr>
              <a:t/>
            </a:r>
            <a:br>
              <a:rPr lang="ru-RU" sz="3600" dirty="0" smtClean="0">
                <a:solidFill>
                  <a:schemeClr val="bg1"/>
                </a:solidFill>
              </a:rPr>
            </a:br>
            <a:r>
              <a:rPr lang="ru-RU" sz="3600" dirty="0" smtClean="0">
                <a:solidFill>
                  <a:schemeClr val="bg1"/>
                </a:solidFill>
              </a:rPr>
              <a:t/>
            </a:r>
            <a:br>
              <a:rPr lang="ru-RU" sz="3600" dirty="0" smtClean="0">
                <a:solidFill>
                  <a:schemeClr val="bg1"/>
                </a:solidFill>
              </a:rPr>
            </a:br>
            <a:r>
              <a:rPr lang="x-none" sz="3600" smtClean="0">
                <a:solidFill>
                  <a:schemeClr val="bg1"/>
                </a:solidFill>
              </a:rPr>
              <a:t>Пуск ПС в работу и постановка на учет</a:t>
            </a:r>
            <a:endParaRPr lang="ru-RU" dirty="0"/>
          </a:p>
        </p:txBody>
      </p:sp>
      <p:sp>
        <p:nvSpPr>
          <p:cNvPr id="3" name="Содержимое 2"/>
          <p:cNvSpPr>
            <a:spLocks noGrp="1"/>
          </p:cNvSpPr>
          <p:nvPr>
            <p:ph idx="1"/>
          </p:nvPr>
        </p:nvSpPr>
        <p:spPr>
          <a:xfrm>
            <a:off x="500034" y="1643050"/>
            <a:ext cx="8229600" cy="4526280"/>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ru-RU" dirty="0" smtClean="0"/>
              <a:t>Специалистом, выдавшим разрешение на пуск в работу ПС, должна быть сделана соответствующая запись в его паспорте, а для ПС, указанных в подпункте "б" настоящего пункта, запись должна быть сделана в вахтенном журнале.</a:t>
            </a:r>
          </a:p>
          <a:p>
            <a:endParaRPr lang="ru-RU" dirty="0"/>
          </a:p>
        </p:txBody>
      </p:sp>
    </p:spTree>
  </p:cSld>
  <p:clrMapOvr>
    <a:masterClrMapping/>
  </p:clrMapOvr>
  <p:transition spd="med">
    <p:wipe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x-none" sz="3200" smtClean="0">
                <a:solidFill>
                  <a:schemeClr val="bg1"/>
                </a:solidFill>
              </a:rPr>
              <a:t>Пуск ПС в работу и постановка на учет</a:t>
            </a:r>
            <a:endParaRPr lang="ru-RU" sz="3200" dirty="0"/>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hangingPunct="0">
              <a:buNone/>
            </a:pPr>
            <a:endParaRPr lang="ru-RU" dirty="0" smtClean="0"/>
          </a:p>
          <a:p>
            <a:r>
              <a:rPr lang="ru-RU" dirty="0" smtClean="0"/>
              <a:t>139. </a:t>
            </a:r>
            <a:r>
              <a:rPr lang="ru-RU" dirty="0" smtClean="0">
                <a:solidFill>
                  <a:srgbClr val="C00000"/>
                </a:solidFill>
              </a:rPr>
              <a:t>Решение о пуске в работу мобильных ПС, после перестановки их на новый объект выдается специалистом, ответственным за безопасное производство работ с записью в вахтенном журнале</a:t>
            </a:r>
            <a:r>
              <a:rPr lang="ru-RU" dirty="0" smtClean="0"/>
              <a:t>.</a:t>
            </a:r>
          </a:p>
          <a:p>
            <a:pPr>
              <a:buNone/>
            </a:pPr>
            <a:r>
              <a:rPr lang="ru-RU" dirty="0" smtClean="0"/>
              <a:t> </a:t>
            </a:r>
          </a:p>
          <a:p>
            <a:r>
              <a:rPr lang="ru-RU" dirty="0" smtClean="0"/>
              <a:t>140. </a:t>
            </a:r>
            <a:r>
              <a:rPr lang="ru-RU" dirty="0" smtClean="0">
                <a:solidFill>
                  <a:srgbClr val="C00000"/>
                </a:solidFill>
              </a:rPr>
              <a:t>Решение о вводе в эксплуатацию грузозахватных приспособлений, тары и специальных съемных кабин и люлек (для подъема и перемещения людей кранами) записывается в специальный журнал учета и осмотра специалистом, ответственным за безопасное производство рабо</a:t>
            </a:r>
            <a:r>
              <a:rPr lang="ru-RU" dirty="0" smtClean="0"/>
              <a:t>т.</a:t>
            </a:r>
          </a:p>
          <a:p>
            <a:endParaRPr lang="ru-RU" dirty="0"/>
          </a:p>
        </p:txBody>
      </p:sp>
    </p:spTree>
  </p:cSld>
  <p:clrMapOvr>
    <a:masterClrMapping/>
  </p:clrMapOvr>
  <p:transition spd="med">
    <p:wipe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x-none" sz="3200" smtClean="0">
                <a:solidFill>
                  <a:schemeClr val="bg1"/>
                </a:solidFill>
              </a:rPr>
              <a:t>Пуск ПС в работу и постановка на учет</a:t>
            </a:r>
            <a:r>
              <a:rPr lang="ru-RU" sz="3200" dirty="0" smtClean="0">
                <a:solidFill>
                  <a:schemeClr val="bg1"/>
                </a:solidFill>
              </a:rPr>
              <a:t/>
            </a:r>
            <a:br>
              <a:rPr lang="ru-RU" sz="3200" dirty="0" smtClean="0">
                <a:solidFill>
                  <a:schemeClr val="bg1"/>
                </a:solidFill>
              </a:rPr>
            </a:br>
            <a:r>
              <a:rPr lang="ru-RU" sz="3200" dirty="0" smtClean="0">
                <a:solidFill>
                  <a:schemeClr val="bg1"/>
                </a:solidFill>
              </a:rPr>
              <a:t>РЕШЕНИЕ КОМИССИИ</a:t>
            </a:r>
            <a:endParaRPr lang="ru-RU" sz="3200" dirty="0"/>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ctr">
              <a:buNone/>
            </a:pPr>
            <a:r>
              <a:rPr lang="ru-RU" dirty="0" smtClean="0"/>
              <a:t>П.141.</a:t>
            </a:r>
          </a:p>
          <a:p>
            <a:pPr algn="ctr">
              <a:buNone/>
            </a:pPr>
            <a:r>
              <a:rPr lang="ru-RU" dirty="0" smtClean="0"/>
              <a:t> Решение о пуске в работу ПС, перечисленных в пункте 3 настоящих ФНП, выдается специалистом, ответственным за осуществление производственного контроля при эксплуатации ПС на основании </a:t>
            </a:r>
            <a:r>
              <a:rPr lang="ru-RU" dirty="0" smtClean="0">
                <a:solidFill>
                  <a:srgbClr val="C00000"/>
                </a:solidFill>
              </a:rPr>
              <a:t>решения комиссии в следующих случаях</a:t>
            </a:r>
            <a:r>
              <a:rPr lang="ru-RU" dirty="0" smtClean="0"/>
              <a:t>:</a:t>
            </a:r>
          </a:p>
          <a:p>
            <a:pPr>
              <a:buNone/>
            </a:pPr>
            <a:r>
              <a:rPr lang="ru-RU" dirty="0" smtClean="0"/>
              <a:t> </a:t>
            </a:r>
          </a:p>
          <a:p>
            <a:r>
              <a:rPr lang="ru-RU" b="1" dirty="0" smtClean="0"/>
              <a:t>при смене эксплуатирующей организации для ПС, отработавшего срок службы;</a:t>
            </a:r>
          </a:p>
          <a:p>
            <a:endParaRPr lang="ru-RU" b="1" dirty="0" smtClean="0"/>
          </a:p>
          <a:p>
            <a:r>
              <a:rPr lang="ru-RU" b="1" dirty="0" smtClean="0"/>
              <a:t>после монтажа кранов мостового типа и портального крана с применением сварки.</a:t>
            </a:r>
          </a:p>
          <a:p>
            <a:endParaRPr lang="ru-RU" dirty="0" smtClean="0"/>
          </a:p>
          <a:p>
            <a:pPr>
              <a:buNone/>
            </a:pPr>
            <a:endParaRPr lang="ru-RU" dirty="0"/>
          </a:p>
        </p:txBody>
      </p:sp>
    </p:spTree>
  </p:cSld>
  <p:clrMapOvr>
    <a:masterClrMapping/>
  </p:clrMapOvr>
  <p:transition spd="med">
    <p:wipe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Состав комиссии</a:t>
            </a:r>
            <a:endParaRPr lang="ru-RU" dirty="0"/>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ru-RU" dirty="0" smtClean="0"/>
              <a:t>Эксплуатирующая организация обеспечивает работу комиссии в составе:</a:t>
            </a:r>
          </a:p>
          <a:p>
            <a:endParaRPr lang="ru-RU" dirty="0" smtClean="0"/>
          </a:p>
          <a:p>
            <a:pPr>
              <a:buNone/>
            </a:pPr>
            <a:r>
              <a:rPr lang="ru-RU" dirty="0" smtClean="0"/>
              <a:t>- </a:t>
            </a:r>
            <a:r>
              <a:rPr lang="ru-RU" b="1" dirty="0" smtClean="0">
                <a:solidFill>
                  <a:srgbClr val="C00000"/>
                </a:solidFill>
              </a:rPr>
              <a:t>председатель комиссии - уполномоченный представитель эксплуатирующей организации;</a:t>
            </a:r>
          </a:p>
          <a:p>
            <a:pPr>
              <a:buNone/>
            </a:pPr>
            <a:r>
              <a:rPr lang="ru-RU" b="1" dirty="0" smtClean="0">
                <a:solidFill>
                  <a:srgbClr val="C00000"/>
                </a:solidFill>
              </a:rPr>
              <a:t> </a:t>
            </a:r>
          </a:p>
          <a:p>
            <a:pPr>
              <a:buNone/>
            </a:pPr>
            <a:r>
              <a:rPr lang="ru-RU" dirty="0" smtClean="0"/>
              <a:t>- члены комиссии - уполномоченный представитель Федеральной службы по экологическому, технологическому и атомному надзору, и уполномоченный представитель специализированной организации, если осуществлялся монтаж с применением сварки.</a:t>
            </a:r>
          </a:p>
          <a:p>
            <a:endParaRPr lang="ru-RU" dirty="0"/>
          </a:p>
        </p:txBody>
      </p:sp>
    </p:spTree>
  </p:cSld>
  <p:clrMapOvr>
    <a:masterClrMapping/>
  </p:clrMapOvr>
  <p:transition spd="med">
    <p:wipe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Пуск в работу ПС</a:t>
            </a:r>
            <a:endParaRPr lang="ru-RU" dirty="0"/>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ru-RU" dirty="0" smtClean="0"/>
              <a:t>Эксплуатирующая организация, не менее чем за </a:t>
            </a:r>
            <a:r>
              <a:rPr lang="ru-RU" dirty="0" smtClean="0">
                <a:solidFill>
                  <a:srgbClr val="C00000"/>
                </a:solidFill>
              </a:rPr>
              <a:t>10 дней </a:t>
            </a:r>
            <a:r>
              <a:rPr lang="ru-RU" dirty="0" smtClean="0"/>
              <a:t>до начала работы комиссии письменно уведомляет организации, представители которых включены в состав комиссии о дате работы комиссии по пуску ПС в работу.</a:t>
            </a:r>
          </a:p>
          <a:p>
            <a:r>
              <a:rPr lang="ru-RU" dirty="0" smtClean="0"/>
              <a:t>143. Результаты работы комиссии отражаются </a:t>
            </a:r>
            <a:r>
              <a:rPr lang="ru-RU" dirty="0" smtClean="0">
                <a:solidFill>
                  <a:srgbClr val="C00000"/>
                </a:solidFill>
              </a:rPr>
              <a:t>в акте пуска ПС в работу</a:t>
            </a:r>
            <a:r>
              <a:rPr lang="ru-RU" dirty="0" smtClean="0"/>
              <a:t>.</a:t>
            </a:r>
          </a:p>
          <a:p>
            <a:endParaRPr lang="ru-RU" dirty="0"/>
          </a:p>
        </p:txBody>
      </p:sp>
    </p:spTree>
  </p:cSld>
  <p:clrMapOvr>
    <a:masterClrMapping/>
  </p:clrMapOvr>
  <p:transition spd="med">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389514"/>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ru-RU" sz="3200" b="1" dirty="0" smtClean="0">
                <a:solidFill>
                  <a:srgbClr val="0070C0"/>
                </a:solidFill>
              </a:rPr>
              <a:t>2. Что понимается под термином "Инцидент с подъемным сооружением"?</a:t>
            </a:r>
            <a:r>
              <a:rPr lang="ru-RU" sz="3200" dirty="0" smtClean="0">
                <a:solidFill>
                  <a:srgbClr val="0070C0"/>
                </a:solidFill>
              </a:rPr>
              <a:t/>
            </a:r>
            <a:br>
              <a:rPr lang="ru-RU" sz="3200" dirty="0" smtClean="0">
                <a:solidFill>
                  <a:srgbClr val="0070C0"/>
                </a:solidFill>
              </a:rPr>
            </a:br>
            <a:endParaRPr lang="ru-RU" sz="3200" dirty="0">
              <a:solidFill>
                <a:srgbClr val="0070C0"/>
              </a:solidFill>
            </a:endParaRPr>
          </a:p>
        </p:txBody>
      </p:sp>
      <p:sp>
        <p:nvSpPr>
          <p:cNvPr id="3" name="Содержимое 2"/>
          <p:cNvSpPr>
            <a:spLocks noGrp="1"/>
          </p:cNvSpPr>
          <p:nvPr>
            <p:ph idx="1"/>
          </p:nvPr>
        </p:nvSpPr>
        <p:spPr>
          <a:xfrm>
            <a:off x="457200" y="1928801"/>
            <a:ext cx="8229600" cy="4243715"/>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r>
              <a:rPr lang="ru-RU" dirty="0" smtClean="0">
                <a:solidFill>
                  <a:srgbClr val="0070C0"/>
                </a:solidFill>
              </a:rPr>
              <a:t>А)	Возникновение в расчетных металлоконструкциях ПС разрушений, подлежащих ремонту (восстановлению).</a:t>
            </a:r>
            <a:endParaRPr lang="en-US" dirty="0" smtClean="0">
              <a:solidFill>
                <a:srgbClr val="0070C0"/>
              </a:solidFill>
            </a:endParaRPr>
          </a:p>
          <a:p>
            <a:endParaRPr lang="ru-RU" dirty="0" smtClean="0">
              <a:solidFill>
                <a:srgbClr val="0070C0"/>
              </a:solidFill>
            </a:endParaRPr>
          </a:p>
          <a:p>
            <a:r>
              <a:rPr lang="ru-RU" b="1" dirty="0" smtClean="0">
                <a:solidFill>
                  <a:srgbClr val="FF0000"/>
                </a:solidFill>
              </a:rPr>
              <a:t>Б)	Отказ или повреждение!!!, применяемого на ОПО, приводящий ПС в неработоспособное состояние, не допускающее продолжение его эксплуатации без проведения ремонта.</a:t>
            </a:r>
            <a:endParaRPr lang="en-US" b="1" dirty="0" smtClean="0">
              <a:solidFill>
                <a:srgbClr val="FF0000"/>
              </a:solidFill>
            </a:endParaRPr>
          </a:p>
          <a:p>
            <a:endParaRPr lang="ru-RU" dirty="0" smtClean="0">
              <a:solidFill>
                <a:srgbClr val="FF0000"/>
              </a:solidFill>
            </a:endParaRPr>
          </a:p>
          <a:p>
            <a:r>
              <a:rPr lang="ru-RU" dirty="0" smtClean="0">
                <a:solidFill>
                  <a:srgbClr val="0070C0"/>
                </a:solidFill>
              </a:rPr>
              <a:t>В)	Отклонение от установленного режима технологического процесса ПС, возникновение незначительных вертикальных динамических нагрузок, не требующих проведения ремонта.</a:t>
            </a:r>
            <a:endParaRPr lang="en-US" dirty="0" smtClean="0">
              <a:solidFill>
                <a:srgbClr val="0070C0"/>
              </a:solidFill>
            </a:endParaRPr>
          </a:p>
          <a:p>
            <a:endParaRPr lang="ru-RU" dirty="0" smtClean="0">
              <a:solidFill>
                <a:srgbClr val="0070C0"/>
              </a:solidFill>
            </a:endParaRPr>
          </a:p>
          <a:p>
            <a:r>
              <a:rPr lang="ru-RU" dirty="0" smtClean="0">
                <a:solidFill>
                  <a:srgbClr val="0070C0"/>
                </a:solidFill>
              </a:rPr>
              <a:t>Г)	Возникновение в расчетных металлоконструкциях ПС разрушений или значительных остаточных деформаций, требующих незначительного ремонта.</a:t>
            </a:r>
            <a:endParaRPr lang="ru-RU" dirty="0">
              <a:solidFill>
                <a:srgbClr val="0070C0"/>
              </a:solidFill>
            </a:endParaRPr>
          </a:p>
        </p:txBody>
      </p:sp>
    </p:spTree>
  </p:cSld>
  <p:clrMapOvr>
    <a:masterClrMapping/>
  </p:clrMapOvr>
  <p:transition spd="med">
    <p:wipe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x-none" sz="3200" smtClean="0">
                <a:solidFill>
                  <a:schemeClr val="bg1"/>
                </a:solidFill>
              </a:rPr>
              <a:t>Пуск ПС в работу и постановка на учет</a:t>
            </a:r>
            <a:r>
              <a:rPr lang="ru-RU" sz="3200" dirty="0" smtClean="0">
                <a:solidFill>
                  <a:schemeClr val="bg1"/>
                </a:solidFill>
              </a:rPr>
              <a:t/>
            </a:r>
            <a:br>
              <a:rPr lang="ru-RU" sz="3200" dirty="0" smtClean="0">
                <a:solidFill>
                  <a:schemeClr val="bg1"/>
                </a:solidFill>
              </a:rPr>
            </a:br>
            <a:r>
              <a:rPr lang="ru-RU" sz="3200" dirty="0" smtClean="0">
                <a:solidFill>
                  <a:schemeClr val="bg1"/>
                </a:solidFill>
              </a:rPr>
              <a:t>п.146 РЕГИСТРАЦИЯ   п.147 УЧЕТ</a:t>
            </a:r>
            <a:endParaRPr lang="ru-RU" sz="3200" dirty="0"/>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dirty="0" smtClean="0"/>
              <a:t> </a:t>
            </a:r>
            <a:r>
              <a:rPr lang="ru-RU" dirty="0" smtClean="0">
                <a:solidFill>
                  <a:srgbClr val="FF0000"/>
                </a:solidFill>
              </a:rPr>
              <a:t>146. Регистрации подлежат только те ОПО, где эксплуатируются ПС, подлежащие учету в органах Федеральной службы по экологическому, технологическому и атомному надзору и иных органах, уполномоченных на регистрацию ОПО</a:t>
            </a:r>
            <a:r>
              <a:rPr lang="ru-RU" dirty="0" smtClean="0"/>
              <a:t>.</a:t>
            </a:r>
          </a:p>
          <a:p>
            <a:endParaRPr lang="ru-RU" dirty="0" smtClean="0"/>
          </a:p>
          <a:p>
            <a:endParaRPr lang="ru-RU" dirty="0" smtClean="0"/>
          </a:p>
          <a:p>
            <a:pPr hangingPunct="0"/>
            <a:endParaRPr lang="ru-RU" dirty="0"/>
          </a:p>
        </p:txBody>
      </p:sp>
      <p:sp>
        <p:nvSpPr>
          <p:cNvPr id="4" name="Стрелка вниз 3"/>
          <p:cNvSpPr/>
          <p:nvPr/>
        </p:nvSpPr>
        <p:spPr>
          <a:xfrm>
            <a:off x="4572000" y="5857892"/>
            <a:ext cx="48463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ru-RU" sz="3600" dirty="0" smtClean="0">
                <a:solidFill>
                  <a:srgbClr val="C00000"/>
                </a:solidFill>
              </a:rPr>
              <a:t>148. Не подлежат учету в органах </a:t>
            </a:r>
            <a:r>
              <a:rPr lang="ru-RU" sz="3600" dirty="0" err="1" smtClean="0">
                <a:solidFill>
                  <a:srgbClr val="C00000"/>
                </a:solidFill>
              </a:rPr>
              <a:t>Ростехнадзора</a:t>
            </a:r>
            <a:r>
              <a:rPr lang="ru-RU" sz="3600" dirty="0" smtClean="0">
                <a:solidFill>
                  <a:srgbClr val="C00000"/>
                </a:solidFill>
              </a:rPr>
              <a:t> следующие ПС</a:t>
            </a:r>
            <a:r>
              <a:rPr lang="ru-RU" dirty="0" smtClean="0">
                <a:solidFill>
                  <a:srgbClr val="C00000"/>
                </a:solidFill>
              </a:rPr>
              <a:t>:</a:t>
            </a:r>
            <a:endParaRPr lang="ru-RU" dirty="0">
              <a:solidFill>
                <a:srgbClr val="C00000"/>
              </a:solidFill>
            </a:endParaRPr>
          </a:p>
        </p:txBody>
      </p:sp>
      <p:sp>
        <p:nvSpPr>
          <p:cNvPr id="3" name="Содержимое 2"/>
          <p:cNvSpPr>
            <a:spLocks noGrp="1"/>
          </p:cNvSpPr>
          <p:nvPr>
            <p:ph idx="1"/>
          </p:nvPr>
        </p:nvSpPr>
        <p:spPr>
          <a:xfrm>
            <a:off x="357158" y="1714489"/>
            <a:ext cx="8329642" cy="4786346"/>
          </a:xfrm>
        </p:spPr>
        <p:style>
          <a:lnRef idx="1">
            <a:schemeClr val="accent2"/>
          </a:lnRef>
          <a:fillRef idx="2">
            <a:schemeClr val="accent2"/>
          </a:fillRef>
          <a:effectRef idx="1">
            <a:schemeClr val="accent2"/>
          </a:effectRef>
          <a:fontRef idx="minor">
            <a:schemeClr val="dk1"/>
          </a:fontRef>
        </p:style>
        <p:txBody>
          <a:bodyPr>
            <a:normAutofit fontScale="40000" lnSpcReduction="20000"/>
          </a:bodyPr>
          <a:lstStyle/>
          <a:p>
            <a:pPr>
              <a:buNone/>
            </a:pPr>
            <a:r>
              <a:rPr lang="ru-RU" dirty="0" smtClean="0"/>
              <a:t>а) краны мостового типа и консольные краны грузоподъемностью до 10 т включительно, управляемые с пола посредством </a:t>
            </a:r>
            <a:r>
              <a:rPr lang="ru-RU" sz="4300" dirty="0" smtClean="0"/>
              <a:t>кнопочного аппарата, подвешенного на кране, или со стационарного пульта, а также управляемые дистанционно по радиоканалу или однопроводной линии связи;</a:t>
            </a:r>
          </a:p>
          <a:p>
            <a:pPr>
              <a:buNone/>
            </a:pPr>
            <a:r>
              <a:rPr lang="ru-RU" sz="4300" dirty="0" smtClean="0"/>
              <a:t> </a:t>
            </a:r>
          </a:p>
          <a:p>
            <a:pPr>
              <a:buNone/>
            </a:pPr>
            <a:r>
              <a:rPr lang="ru-RU" sz="4300" dirty="0" smtClean="0"/>
              <a:t>б) краны стрелового типа грузоподъемностью до 1 т включительно;</a:t>
            </a:r>
          </a:p>
          <a:p>
            <a:pPr>
              <a:buNone/>
            </a:pPr>
            <a:r>
              <a:rPr lang="ru-RU" sz="4300" dirty="0" smtClean="0"/>
              <a:t> </a:t>
            </a:r>
          </a:p>
          <a:p>
            <a:pPr>
              <a:buNone/>
            </a:pPr>
            <a:r>
              <a:rPr lang="ru-RU" sz="4300" dirty="0" smtClean="0"/>
              <a:t>в) краны стрелового типа с постоянным вылетом или не снабженные механизмом поворота;</a:t>
            </a:r>
          </a:p>
          <a:p>
            <a:pPr>
              <a:buNone/>
            </a:pPr>
            <a:r>
              <a:rPr lang="ru-RU" sz="4300" dirty="0" smtClean="0"/>
              <a:t> </a:t>
            </a:r>
          </a:p>
          <a:p>
            <a:pPr>
              <a:buNone/>
            </a:pPr>
            <a:r>
              <a:rPr lang="ru-RU" sz="4300" dirty="0" smtClean="0"/>
              <a:t>г) переставные краны для монтажа мачт, башен, труб, устанавливаемые на монтируемом сооружении;</a:t>
            </a:r>
          </a:p>
          <a:p>
            <a:pPr>
              <a:buNone/>
            </a:pPr>
            <a:r>
              <a:rPr lang="ru-RU" sz="4300" dirty="0" smtClean="0"/>
              <a:t> </a:t>
            </a:r>
          </a:p>
          <a:p>
            <a:pPr>
              <a:buNone/>
            </a:pPr>
            <a:r>
              <a:rPr lang="ru-RU" sz="4300" dirty="0" err="1" smtClean="0"/>
              <a:t>д</a:t>
            </a:r>
            <a:r>
              <a:rPr lang="ru-RU" sz="4300" dirty="0" smtClean="0"/>
              <a:t>) ПС, используемые в учебных целях на полигонах учебных заведений;</a:t>
            </a:r>
          </a:p>
          <a:p>
            <a:pPr>
              <a:buNone/>
            </a:pPr>
            <a:r>
              <a:rPr lang="ru-RU" sz="4300" dirty="0" smtClean="0"/>
              <a:t> </a:t>
            </a:r>
          </a:p>
          <a:p>
            <a:pPr>
              <a:buNone/>
            </a:pPr>
            <a:r>
              <a:rPr lang="ru-RU" sz="4300" dirty="0" smtClean="0"/>
              <a:t>е) краны, установленные на экскаваторах, дробильно-перегрузочных агрегатах, </a:t>
            </a:r>
            <a:r>
              <a:rPr lang="ru-RU" sz="4300" dirty="0" err="1" smtClean="0"/>
              <a:t>отвалообразователях</a:t>
            </a:r>
            <a:r>
              <a:rPr lang="ru-RU" sz="4300" dirty="0" smtClean="0"/>
              <a:t> и других технологических машинах, используемые только для ремонта этих машин;</a:t>
            </a:r>
          </a:p>
          <a:p>
            <a:pPr>
              <a:buNone/>
            </a:pPr>
            <a:r>
              <a:rPr lang="ru-RU" sz="4300" dirty="0" smtClean="0"/>
              <a:t> </a:t>
            </a:r>
          </a:p>
          <a:p>
            <a:pPr>
              <a:buNone/>
            </a:pPr>
            <a:endParaRPr lang="ru-RU" sz="4300" dirty="0" smtClean="0"/>
          </a:p>
        </p:txBody>
      </p:sp>
    </p:spTree>
  </p:cSld>
  <p:clrMapOvr>
    <a:masterClrMapping/>
  </p:clrMapOvr>
  <p:transition spd="med">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sz="3200" dirty="0" smtClean="0">
                <a:solidFill>
                  <a:srgbClr val="C00000"/>
                </a:solidFill>
              </a:rPr>
              <a:t>148. Не подлежат учету в органах </a:t>
            </a:r>
            <a:r>
              <a:rPr lang="ru-RU" sz="3200" dirty="0" err="1" smtClean="0">
                <a:solidFill>
                  <a:srgbClr val="C00000"/>
                </a:solidFill>
              </a:rPr>
              <a:t>Ростехнадзора</a:t>
            </a:r>
            <a:r>
              <a:rPr lang="ru-RU" sz="3200" dirty="0" smtClean="0">
                <a:solidFill>
                  <a:srgbClr val="C00000"/>
                </a:solidFill>
              </a:rPr>
              <a:t> следующие ПС:</a:t>
            </a:r>
            <a:endParaRPr lang="ru-RU" sz="3200" dirty="0"/>
          </a:p>
        </p:txBody>
      </p:sp>
      <p:sp>
        <p:nvSpPr>
          <p:cNvPr id="3" name="Содержимое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a:buNone/>
            </a:pPr>
            <a:r>
              <a:rPr lang="ru-RU" dirty="0" smtClean="0"/>
              <a:t>ж) электрические тали грузоподъемностью до 10 т включительно, используемые как самостоятельные ПС;</a:t>
            </a:r>
          </a:p>
          <a:p>
            <a:pPr>
              <a:buNone/>
            </a:pPr>
            <a:r>
              <a:rPr lang="ru-RU" dirty="0" smtClean="0"/>
              <a:t> </a:t>
            </a:r>
          </a:p>
          <a:p>
            <a:pPr>
              <a:buNone/>
            </a:pPr>
            <a:r>
              <a:rPr lang="ru-RU" dirty="0" err="1" smtClean="0"/>
              <a:t>з</a:t>
            </a:r>
            <a:r>
              <a:rPr lang="ru-RU" dirty="0" smtClean="0"/>
              <a:t>) краны-манипуляторы, установленные на фундаменте и краны-манипуляторы грузоподъемностью до 1 т и с грузовым моментом до 4 т·м, включительно;</a:t>
            </a:r>
          </a:p>
          <a:p>
            <a:pPr>
              <a:buNone/>
            </a:pPr>
            <a:r>
              <a:rPr lang="ru-RU" dirty="0" smtClean="0"/>
              <a:t> </a:t>
            </a:r>
          </a:p>
          <a:p>
            <a:pPr>
              <a:buNone/>
            </a:pPr>
            <a:r>
              <a:rPr lang="ru-RU" dirty="0" smtClean="0"/>
              <a:t>и) грузовые строительные подъемники;</a:t>
            </a:r>
          </a:p>
          <a:p>
            <a:pPr>
              <a:buNone/>
            </a:pPr>
            <a:r>
              <a:rPr lang="ru-RU" dirty="0" smtClean="0"/>
              <a:t> </a:t>
            </a:r>
          </a:p>
          <a:p>
            <a:pPr>
              <a:buNone/>
            </a:pPr>
            <a:r>
              <a:rPr lang="ru-RU" dirty="0" smtClean="0"/>
              <a:t>к) рельсовые пути, сменные грузозахватные органы, съемные грузозахватные приспособления и тара; </a:t>
            </a:r>
          </a:p>
          <a:p>
            <a:pPr>
              <a:buNone/>
            </a:pPr>
            <a:r>
              <a:rPr lang="ru-RU" dirty="0" smtClean="0"/>
              <a:t> </a:t>
            </a:r>
          </a:p>
          <a:p>
            <a:pPr>
              <a:buNone/>
            </a:pPr>
            <a:r>
              <a:rPr lang="ru-RU" dirty="0" smtClean="0"/>
              <a:t>л) мостовые </a:t>
            </a:r>
            <a:r>
              <a:rPr lang="ru-RU" dirty="0" err="1" smtClean="0"/>
              <a:t>краны-штабелеры</a:t>
            </a:r>
            <a:r>
              <a:rPr lang="ru-RU" dirty="0" smtClean="0"/>
              <a:t>; </a:t>
            </a:r>
          </a:p>
          <a:p>
            <a:pPr>
              <a:buNone/>
            </a:pPr>
            <a:r>
              <a:rPr lang="ru-RU" dirty="0" smtClean="0"/>
              <a:t> </a:t>
            </a:r>
          </a:p>
          <a:p>
            <a:pPr>
              <a:buNone/>
            </a:pPr>
            <a:r>
              <a:rPr lang="ru-RU" b="1" dirty="0" smtClean="0">
                <a:solidFill>
                  <a:srgbClr val="C00000"/>
                </a:solidFill>
              </a:rPr>
              <a:t>м) краны-трубоукладчики. (Вопрос 9)</a:t>
            </a:r>
            <a:endParaRPr lang="ru-RU" b="1" dirty="0">
              <a:solidFill>
                <a:srgbClr val="C00000"/>
              </a:solidFill>
            </a:endParaRPr>
          </a:p>
        </p:txBody>
      </p:sp>
    </p:spTree>
  </p:cSld>
  <p:clrMapOvr>
    <a:masterClrMapping/>
  </p:clrMapOvr>
  <p:transition spd="med">
    <p:wipe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x-none" sz="3200" smtClean="0">
                <a:solidFill>
                  <a:srgbClr val="FF0000"/>
                </a:solidFill>
              </a:rPr>
              <a:t>Организация безопасной эксплуатации ПС в составе ОПО</a:t>
            </a:r>
            <a:endParaRPr lang="ru-RU" sz="3200" dirty="0">
              <a:solidFill>
                <a:srgbClr val="FF0000"/>
              </a:solidFill>
            </a:endParaRPr>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buNone/>
            </a:pPr>
            <a:r>
              <a:rPr lang="ru-RU" dirty="0" smtClean="0"/>
              <a:t>П.149. Производственный контроль за безопасной эксплуатацией ПС в составе ОПО должен осуществляться в соответствии с Правилами организации и осуществления производственного контроля за соблюдением требований промышленной безопасности на опасном производственном объекте, утвержденными постановлением Правительства Российской Федерации от 10 марта 1999 г., № 263 (Собрание законодательства Российской Федерации 1999. № 11 ст. 1305).</a:t>
            </a:r>
          </a:p>
          <a:p>
            <a:endParaRPr lang="ru-RU" dirty="0"/>
          </a:p>
        </p:txBody>
      </p:sp>
    </p:spTree>
  </p:cSld>
  <p:clrMapOvr>
    <a:masterClrMapping/>
  </p:clrMapOvr>
  <p:transition spd="med">
    <p:wipe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x-none" sz="3200" smtClean="0">
                <a:solidFill>
                  <a:srgbClr val="FF0000"/>
                </a:solidFill>
              </a:rPr>
              <a:t>Организация безопасной эксплуатации ПС в составе ОПО</a:t>
            </a:r>
            <a:endParaRPr lang="ru-RU" sz="3200"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buNone/>
            </a:pPr>
            <a:r>
              <a:rPr lang="ru-RU" dirty="0" smtClean="0"/>
              <a:t>	</a:t>
            </a:r>
          </a:p>
          <a:p>
            <a:r>
              <a:rPr lang="ru-RU" dirty="0" smtClean="0"/>
              <a:t>Эксплуатирующие организации обязаны обеспечить содержание ПС в работоспособном состоянии и безопасные условия их работы путем организации надлежащего надзора и обслуживания, технического освидетельствования и ремонта.</a:t>
            </a:r>
          </a:p>
          <a:p>
            <a:endParaRPr lang="ru-RU" dirty="0"/>
          </a:p>
        </p:txBody>
      </p:sp>
    </p:spTree>
  </p:cSld>
  <p:clrMapOvr>
    <a:masterClrMapping/>
  </p:clrMapOvr>
  <p:transition spd="med">
    <p:wipe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style>
          <a:lnRef idx="1">
            <a:schemeClr val="dk1"/>
          </a:lnRef>
          <a:fillRef idx="2">
            <a:schemeClr val="dk1"/>
          </a:fillRef>
          <a:effectRef idx="1">
            <a:schemeClr val="dk1"/>
          </a:effectRef>
          <a:fontRef idx="minor">
            <a:schemeClr val="dk1"/>
          </a:fontRef>
        </p:style>
        <p:txBody>
          <a:bodyPr>
            <a:normAutofit/>
          </a:bodyPr>
          <a:lstStyle/>
          <a:p>
            <a:pPr algn="ctr"/>
            <a:r>
              <a:rPr lang="ru-RU" sz="3200" dirty="0" smtClean="0">
                <a:solidFill>
                  <a:srgbClr val="FF0000"/>
                </a:solidFill>
              </a:rPr>
              <a:t>В этих целях должны быть:</a:t>
            </a:r>
            <a:br>
              <a:rPr lang="ru-RU" sz="3200" dirty="0" smtClean="0">
                <a:solidFill>
                  <a:srgbClr val="FF0000"/>
                </a:solidFill>
              </a:rPr>
            </a:br>
            <a:endParaRPr lang="ru-RU" sz="3200" dirty="0">
              <a:solidFill>
                <a:srgbClr val="FF0000"/>
              </a:solidFill>
            </a:endParaRPr>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ru-RU" dirty="0" smtClean="0"/>
              <a:t>а) установлен порядок периодических осмотров, технических обслуживаний и ремонтов, обеспечивающих содержание ПС, рельсовых путей, грузозахватных органов, приспособлений и тары в работоспособном состоянии;</a:t>
            </a:r>
          </a:p>
          <a:p>
            <a:r>
              <a:rPr lang="ru-RU" dirty="0" smtClean="0"/>
              <a:t> </a:t>
            </a:r>
          </a:p>
          <a:p>
            <a:r>
              <a:rPr lang="ru-RU" dirty="0" smtClean="0"/>
              <a:t>б) обеспечен установленный порядок аттестации (специалисты) и допуска к самостоятельной работе (персонал) с выдачей соответствующих удостоверений, в которых указывается тип ПС, а также виды работ и оборудования, к работам на которых они допущены;</a:t>
            </a:r>
          </a:p>
          <a:p>
            <a:r>
              <a:rPr lang="ru-RU" dirty="0" smtClean="0"/>
              <a:t> </a:t>
            </a:r>
          </a:p>
          <a:p>
            <a:r>
              <a:rPr lang="ru-RU" dirty="0" smtClean="0"/>
              <a:t>г) разработаны должностные инструкции для специалистов и производственные инструкции для персонала, журналы, программы выполнения планово-предупредительных ремонтов, ППР, ТК, схемы </a:t>
            </a:r>
            <a:r>
              <a:rPr lang="ru-RU" dirty="0" err="1" smtClean="0"/>
              <a:t>строповки</a:t>
            </a:r>
            <a:r>
              <a:rPr lang="ru-RU" dirty="0" smtClean="0"/>
              <a:t>, складирования;</a:t>
            </a:r>
          </a:p>
          <a:p>
            <a:pPr>
              <a:buNone/>
            </a:pPr>
            <a:endParaRPr lang="ru-RU" dirty="0"/>
          </a:p>
        </p:txBody>
      </p:sp>
    </p:spTree>
  </p:cSld>
  <p:clrMapOvr>
    <a:masterClrMapping/>
  </p:clrMapOvr>
  <p:transition spd="med">
    <p:wipe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ru-RU" sz="3200" dirty="0" smtClean="0">
                <a:solidFill>
                  <a:srgbClr val="FF0000"/>
                </a:solidFill>
              </a:rPr>
              <a:t>В этих целях должны быть:</a:t>
            </a:r>
            <a:endParaRPr lang="ru-RU" sz="32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ru-RU" dirty="0" err="1" smtClean="0"/>
              <a:t>д</a:t>
            </a:r>
            <a:r>
              <a:rPr lang="ru-RU" dirty="0" smtClean="0"/>
              <a:t>) обеспечено наличие у специалистов настоящих ФНП, должностных инструкций и руководящих указаний по безопасной эксплуатации ПС, а у персонала - производственных инструкций;</a:t>
            </a:r>
          </a:p>
          <a:p>
            <a:r>
              <a:rPr lang="ru-RU" dirty="0" smtClean="0"/>
              <a:t> </a:t>
            </a:r>
          </a:p>
          <a:p>
            <a:r>
              <a:rPr lang="ru-RU" dirty="0" smtClean="0"/>
              <a:t>е) созданы условия неукоснительного выполнения специалистами требований настоящих ФНП, должностных инструкций, а персоналом - производственных инструкций</a:t>
            </a:r>
            <a:endParaRPr lang="ru-RU" dirty="0"/>
          </a:p>
        </p:txBody>
      </p:sp>
    </p:spTree>
  </p:cSld>
  <p:clrMapOvr>
    <a:masterClrMapping/>
  </p:clrMapOvr>
  <p:transition spd="med">
    <p:wipe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ru-RU" sz="3200" dirty="0" smtClean="0"/>
              <a:t>Численность службы собственного надзора и ее структура </a:t>
            </a:r>
            <a:endParaRPr lang="ru-RU" sz="3200"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ru-RU" dirty="0" smtClean="0"/>
              <a:t>151. Численность специалистов эксплуатирующей организации должна определяться распорядительным актом эксплуатирующей организации, с учетом требований подпункта "ж" пункта 23 настоящих ФНП, а также с учетом количества и фактических условий эксплуатации </a:t>
            </a:r>
            <a:endParaRPr lang="ru-RU" dirty="0"/>
          </a:p>
        </p:txBody>
      </p:sp>
      <p:sp>
        <p:nvSpPr>
          <p:cNvPr id="4" name="Стрелка вниз 3"/>
          <p:cNvSpPr/>
          <p:nvPr/>
        </p:nvSpPr>
        <p:spPr>
          <a:xfrm>
            <a:off x="4572000" y="5357826"/>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wipe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пп</a:t>
            </a:r>
            <a:r>
              <a:rPr lang="ru-RU" dirty="0" smtClean="0"/>
              <a:t> «Ж» п.23</a:t>
            </a:r>
            <a:endParaRPr lang="ru-RU" dirty="0"/>
          </a:p>
        </p:txBody>
      </p:sp>
      <p:sp>
        <p:nvSpPr>
          <p:cNvPr id="3" name="Содержимое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ru-RU" dirty="0" smtClean="0"/>
              <a:t>ж) разработать и утвердить распорядительным актом эксплуатирующей организации, инструкции с должностными обязанностями, а также поименный перечень лиц, ответственных за промышленную безопасность в организации из числа ее аттестованных специалистов:</a:t>
            </a:r>
          </a:p>
          <a:p>
            <a:pPr>
              <a:buNone/>
            </a:pPr>
            <a:r>
              <a:rPr lang="ru-RU" dirty="0" smtClean="0"/>
              <a:t> </a:t>
            </a:r>
          </a:p>
          <a:p>
            <a:r>
              <a:rPr lang="ru-RU" dirty="0" smtClean="0"/>
              <a:t>специалиста, ответственного за осуществление производственного </a:t>
            </a:r>
          </a:p>
          <a:p>
            <a:pPr>
              <a:buNone/>
            </a:pPr>
            <a:r>
              <a:rPr lang="ru-RU" dirty="0" smtClean="0"/>
              <a:t>     контроля при эксплуатации ПС;</a:t>
            </a:r>
          </a:p>
          <a:p>
            <a:endParaRPr lang="ru-RU" dirty="0" smtClean="0"/>
          </a:p>
          <a:p>
            <a:r>
              <a:rPr lang="ru-RU" dirty="0" smtClean="0"/>
              <a:t>специалиста, ответственного за содержание ПС в работоспособном состоянии;</a:t>
            </a:r>
          </a:p>
          <a:p>
            <a:endParaRPr lang="ru-RU" dirty="0" smtClean="0"/>
          </a:p>
          <a:p>
            <a:r>
              <a:rPr lang="ru-RU" dirty="0" smtClean="0"/>
              <a:t>специалиста, ответственного за безопасное производство работ с применением ПС.</a:t>
            </a:r>
          </a:p>
          <a:p>
            <a:endParaRPr lang="ru-RU" dirty="0"/>
          </a:p>
        </p:txBody>
      </p:sp>
    </p:spTree>
  </p:cSld>
  <p:clrMapOvr>
    <a:masterClrMapping/>
  </p:clrMapOvr>
  <p:transition spd="med">
    <p:wipe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П.152</a:t>
            </a:r>
            <a:endParaRPr lang="ru-RU"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ru-RU" dirty="0" smtClean="0"/>
              <a:t>152. На время отпуска, командировки, болезни или в других случаях отсутствия ответственных специалистов, выполнение их обязанностей возлагается распорядительным актом эксплуатирующей организации на работников, замещающих их по должности, имеющих соответствующую квалификацию, прошедших обучение и аттестацию.</a:t>
            </a:r>
          </a:p>
          <a:p>
            <a:pPr>
              <a:buNone/>
            </a:pPr>
            <a:r>
              <a:rPr lang="ru-RU" dirty="0" smtClean="0"/>
              <a:t> </a:t>
            </a:r>
          </a:p>
          <a:p>
            <a:endParaRPr lang="ru-RU" dirty="0" smtClean="0"/>
          </a:p>
          <a:p>
            <a:endParaRPr lang="ru-RU" dirty="0"/>
          </a:p>
        </p:txBody>
      </p:sp>
    </p:spTree>
  </p:cSld>
  <p:clrMapOvr>
    <a:masterClrMapping/>
  </p:clrMapOvr>
  <p:transition spd="med">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smtClean="0">
                <a:solidFill>
                  <a:srgbClr val="C00000"/>
                </a:solidFill>
              </a:rPr>
              <a:t>Эксплуатация</a:t>
            </a:r>
            <a:endParaRPr lang="ru-RU" dirty="0">
              <a:solidFill>
                <a:srgbClr val="C00000"/>
              </a:solidFill>
            </a:endParaRPr>
          </a:p>
        </p:txBody>
      </p:sp>
      <p:sp>
        <p:nvSpPr>
          <p:cNvPr id="3" name="Содержимое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r>
              <a:rPr lang="ru-RU" b="1" dirty="0" smtClean="0">
                <a:solidFill>
                  <a:schemeClr val="bg1"/>
                </a:solidFill>
              </a:rPr>
              <a:t>Эксплуатация – стадия жизненного цикла ПС, на которой реализуется, поддерживается и восстанавливается его качество. Эксплуатация ПС включает в себя </a:t>
            </a:r>
            <a:r>
              <a:rPr lang="ru-RU" b="1" u="sng" dirty="0" smtClean="0">
                <a:solidFill>
                  <a:schemeClr val="bg1"/>
                </a:solidFill>
              </a:rPr>
              <a:t>использование по назначению (работу), транспортирование, монтаж, хранение, техническое обслуживание и ремонт</a:t>
            </a:r>
            <a:endParaRPr lang="ru-RU" b="1" u="sng" dirty="0">
              <a:solidFill>
                <a:schemeClr val="bg1"/>
              </a:solidFill>
            </a:endParaRPr>
          </a:p>
        </p:txBody>
      </p:sp>
    </p:spTree>
  </p:cSld>
  <p:clrMapOvr>
    <a:masterClrMapping/>
  </p:clrMapOvr>
  <p:transition spd="med">
    <p:wipe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ru-RU" dirty="0" smtClean="0">
                <a:solidFill>
                  <a:srgbClr val="FF0000"/>
                </a:solidFill>
              </a:rPr>
              <a:t>НОВЫЕ ОБЛАСТИ АТТЕСТАЦИИ</a:t>
            </a:r>
            <a:endParaRPr lang="ru-RU" dirty="0">
              <a:solidFill>
                <a:srgbClr val="FF0000"/>
              </a:solidFill>
            </a:endParaRPr>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ru-RU" b="1" dirty="0" smtClean="0"/>
              <a:t>Б.9.31.</a:t>
            </a:r>
            <a:r>
              <a:rPr lang="ru-RU" dirty="0" smtClean="0"/>
              <a:t> Эксплуатация опасных производственных объектов, на которых применяются подъемные сооружения, предназначенные для подъема и перемещения грузов</a:t>
            </a:r>
          </a:p>
          <a:p>
            <a:r>
              <a:rPr lang="ru-RU" dirty="0" smtClean="0"/>
              <a:t> </a:t>
            </a:r>
            <a:r>
              <a:rPr lang="ru-RU" b="1" dirty="0" smtClean="0"/>
              <a:t>Б.9.32.</a:t>
            </a:r>
            <a:r>
              <a:rPr lang="ru-RU" dirty="0" smtClean="0"/>
              <a:t> Эксплуатация опасных производственных объектов, на которых применяются подъемные сооружения, предназначенные для подъема и транспортировки людей</a:t>
            </a:r>
          </a:p>
          <a:p>
            <a:r>
              <a:rPr lang="ru-RU" dirty="0" smtClean="0"/>
              <a:t> </a:t>
            </a:r>
            <a:r>
              <a:rPr lang="ru-RU" b="1" dirty="0" smtClean="0"/>
              <a:t>Б.9.33.</a:t>
            </a:r>
            <a:r>
              <a:rPr lang="ru-RU" dirty="0" smtClean="0"/>
              <a:t> Монтаж, наладка, ремонт, реконструкция или модернизация подъемных сооружений в процессе эксплуатации опасных производственных объектов</a:t>
            </a:r>
            <a:endParaRPr lang="ru-RU" dirty="0"/>
          </a:p>
        </p:txBody>
      </p:sp>
    </p:spTree>
  </p:cSld>
  <p:clrMapOvr>
    <a:masterClrMapping/>
  </p:clrMapOvr>
  <p:transition spd="med">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ОБУЧЕНИЕ РАБОЧИХ</a:t>
            </a:r>
            <a:endParaRPr lang="ru-RU"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dirty="0" smtClean="0"/>
              <a:t>154. Для управления ПС и их обслуживания эксплуатирующая организация обязана назначить распорядительным актом крановщиков (операторов), их помощников, слесарей и наладчиков указателей, ограничителей и регистраторов, а для обслуживания ПС с электрическим приводом, кроме того, и электромонтеров.</a:t>
            </a:r>
          </a:p>
          <a:p>
            <a:endParaRPr lang="ru-RU" dirty="0" smtClean="0"/>
          </a:p>
          <a:p>
            <a:endParaRPr lang="ru-RU" dirty="0"/>
          </a:p>
        </p:txBody>
      </p:sp>
    </p:spTree>
  </p:cSld>
  <p:clrMapOvr>
    <a:masterClrMapping/>
  </p:clrMapOvr>
  <p:transition spd="med">
    <p:newsflash/>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ОБУЧЕНИЕ РАБОЧИХ</a:t>
            </a:r>
            <a:endParaRPr lang="ru-RU" dirty="0"/>
          </a:p>
        </p:txBody>
      </p:sp>
      <p:sp>
        <p:nvSpPr>
          <p:cNvPr id="3" name="Содержимое 2"/>
          <p:cNvSpPr>
            <a:spLocks noGrp="1"/>
          </p:cNvSpPr>
          <p:nvPr>
            <p:ph idx="1"/>
          </p:nvPr>
        </p:nvSpPr>
        <p:spPr/>
        <p:txBody>
          <a:bodyPr/>
          <a:lstStyle/>
          <a:p>
            <a:r>
              <a:rPr lang="ru-RU" dirty="0" smtClean="0"/>
              <a:t>155. Для управления автомобильным краном (краном-манипулятором), автогидроподъемником (вышкой) может назначаться водитель автомобиля после его обучения по программе подготовки крановщиков (операторов) и аттестации квалификационной комиссией эксплуатирующей организации.</a:t>
            </a:r>
          </a:p>
          <a:p>
            <a:endParaRPr lang="ru-RU" dirty="0"/>
          </a:p>
        </p:txBody>
      </p:sp>
    </p:spTree>
  </p:cSld>
  <p:clrMapOvr>
    <a:masterClrMapping/>
  </p:clrMapOvr>
  <p:transition spd="med">
    <p:diamon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ru-RU" sz="3600" dirty="0" smtClean="0"/>
              <a:t>ПРОФЕССИОНАЛЬНОЕ ОБУЧЕНИЕ</a:t>
            </a:r>
            <a:endParaRPr lang="ru-RU" sz="3600"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lgn="ctr">
              <a:buNone/>
            </a:pPr>
            <a:endParaRPr lang="ru-RU" dirty="0" smtClean="0"/>
          </a:p>
          <a:p>
            <a:pPr algn="ctr">
              <a:buNone/>
            </a:pPr>
            <a:r>
              <a:rPr lang="ru-RU" dirty="0" smtClean="0"/>
              <a:t>ПРИКАЗ МИНИСТЕРСТВА ОБРАЗОВАНИЯ</a:t>
            </a:r>
          </a:p>
          <a:p>
            <a:pPr algn="ctr">
              <a:buNone/>
            </a:pPr>
            <a:r>
              <a:rPr lang="ru-RU" dirty="0" smtClean="0"/>
              <a:t> №513 от 02.07.2013</a:t>
            </a:r>
          </a:p>
          <a:p>
            <a:pPr algn="ctr">
              <a:buNone/>
            </a:pPr>
            <a:r>
              <a:rPr lang="ru-RU" dirty="0" smtClean="0"/>
              <a:t>«ОБ УТВЕРЖДЕНИИ ПЕРЕЧНЯ ПРОФЕССИЙ ПО КОТОРЫМ НЕОБХОДИМО ПРОХОДИТЬ ПРОФЕССИОНАЛЬНОЕ ОБУЧЕНИЕ»</a:t>
            </a:r>
          </a:p>
          <a:p>
            <a:pPr algn="ctr">
              <a:buNone/>
            </a:pPr>
            <a:endParaRPr lang="ru-RU" dirty="0"/>
          </a:p>
        </p:txBody>
      </p:sp>
    </p:spTree>
  </p:cSld>
  <p:clrMapOvr>
    <a:masterClrMapping/>
  </p:clrMapOvr>
  <p:transition spd="med">
    <p:strips/>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ИНСТРУКЦИИ</a:t>
            </a:r>
            <a:endParaRPr lang="ru-RU"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ru-RU" dirty="0" smtClean="0"/>
              <a:t>156. В целях обеспечения промышленной безопасности эксплуатирующая организация обязана обеспечить персонал производственными инструкциями, определяющими их обязанности, порядок безопасного производства работ и ответственность. </a:t>
            </a:r>
            <a:r>
              <a:rPr lang="ru-RU" dirty="0" smtClean="0">
                <a:solidFill>
                  <a:srgbClr val="C00000"/>
                </a:solidFill>
              </a:rPr>
              <a:t>Производственные инструкции персоналу должны выдаваться под расписку перед допуском их к работе</a:t>
            </a:r>
            <a:endParaRPr lang="ru-RU" dirty="0">
              <a:solidFill>
                <a:srgbClr val="C00000"/>
              </a:solidFill>
            </a:endParaRPr>
          </a:p>
        </p:txBody>
      </p:sp>
    </p:spTree>
  </p:cSld>
  <p:clrMapOvr>
    <a:masterClrMapping/>
  </p:clrMapOvr>
  <p:transition spd="med">
    <p:strips dir="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ru-RU" dirty="0" smtClean="0"/>
              <a:t>СИГНАЛЬЩИК</a:t>
            </a:r>
            <a:endParaRPr lang="ru-RU" dirty="0"/>
          </a:p>
        </p:txBody>
      </p:sp>
      <p:sp>
        <p:nvSpPr>
          <p:cNvPr id="3" name="Содержимое 2"/>
          <p:cNvSpPr>
            <a:spLocks noGrp="1"/>
          </p:cNvSpPr>
          <p:nvPr>
            <p:ph idx="1"/>
          </p:nvPr>
        </p:nvSpPr>
        <p:spPr>
          <a:xfrm>
            <a:off x="457200" y="1646236"/>
            <a:ext cx="8229600" cy="4783159"/>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buNone/>
            </a:pPr>
            <a:r>
              <a:rPr lang="ru-RU" dirty="0" smtClean="0"/>
              <a:t>П.157. </a:t>
            </a:r>
            <a:r>
              <a:rPr lang="ru-RU" dirty="0" smtClean="0">
                <a:solidFill>
                  <a:srgbClr val="C00000"/>
                </a:solidFill>
              </a:rPr>
              <a:t>В тех случаях, когда зона, обслуживаемая ПС, полностью не просматривается из кабины управления (или люльки подъемника, вышки), и при отсутствии между оператором (крановщиком) и стропальщиком радио- или телефонной связи для передачи сигнала оператору (крановщику или персоналу, находящемуся в люльке подъемника, вышки)</a:t>
            </a:r>
          </a:p>
          <a:p>
            <a:pPr>
              <a:buNone/>
            </a:pPr>
            <a:r>
              <a:rPr lang="ru-RU" dirty="0" smtClean="0">
                <a:solidFill>
                  <a:srgbClr val="C00000"/>
                </a:solidFill>
              </a:rPr>
              <a:t> </a:t>
            </a:r>
            <a:r>
              <a:rPr lang="ru-RU" sz="4200" b="1" dirty="0" smtClean="0">
                <a:solidFill>
                  <a:srgbClr val="C00000"/>
                </a:solidFill>
              </a:rPr>
              <a:t>должен быть назначен сигнальщик </a:t>
            </a:r>
            <a:r>
              <a:rPr lang="ru-RU" dirty="0" smtClean="0">
                <a:solidFill>
                  <a:srgbClr val="C00000"/>
                </a:solidFill>
              </a:rPr>
              <a:t>из числа стропальщиков</a:t>
            </a:r>
            <a:r>
              <a:rPr lang="ru-RU" dirty="0" smtClean="0"/>
              <a:t>. </a:t>
            </a:r>
            <a:r>
              <a:rPr lang="ru-RU" b="1" dirty="0" smtClean="0"/>
              <a:t>Такие сигнальщики назначаются специалистом, ответственным за безопасное производство работ ПС.</a:t>
            </a:r>
          </a:p>
          <a:p>
            <a:r>
              <a:rPr lang="ru-RU" dirty="0" smtClean="0"/>
              <a:t> </a:t>
            </a:r>
          </a:p>
          <a:p>
            <a:endParaRPr lang="ru-RU" dirty="0"/>
          </a:p>
        </p:txBody>
      </p:sp>
    </p:spTree>
  </p:cSld>
  <p:clrMapOvr>
    <a:masterClrMapping/>
  </p:clrMapOvr>
  <p:transition spd="med">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Проекты производства работ и технологические карты</a:t>
            </a:r>
            <a:r>
              <a:rPr lang="ru-RU" sz="3600" dirty="0" smtClean="0"/>
              <a:t>:</a:t>
            </a:r>
            <a:endParaRPr lang="ru-RU" sz="36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r>
              <a:rPr lang="ru-RU" b="1" dirty="0" smtClean="0">
                <a:solidFill>
                  <a:srgbClr val="C00000"/>
                </a:solidFill>
              </a:rPr>
              <a:t>В ППР должны быть указания о недопустимости проведения работы на высоте в открытых местах при предельной скорости ветра, записанной в паспорте ПС и более</a:t>
            </a:r>
            <a:r>
              <a:rPr lang="ru-RU" dirty="0" smtClean="0">
                <a:solidFill>
                  <a:srgbClr val="C00000"/>
                </a:solidFill>
              </a:rPr>
              <a:t>, при гололеде, грозе или тумане, исключающем видимость в пределах фронта работ. </a:t>
            </a:r>
            <a:endParaRPr lang="en-US" dirty="0" smtClean="0">
              <a:solidFill>
                <a:srgbClr val="C00000"/>
              </a:solidFill>
            </a:endParaRPr>
          </a:p>
        </p:txBody>
      </p:sp>
    </p:spTree>
  </p:cSld>
  <p:clrMapOvr>
    <a:masterClrMapping/>
  </p:clrMapOvr>
  <p:transition spd="med">
    <p:wipe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t>
            </a:r>
            <a:r>
              <a:rPr lang="ru-RU" sz="3600" b="1" dirty="0" smtClean="0"/>
              <a:t>В каких случаях разрешается подача грузов в проемы (люки) перекрытий?</a:t>
            </a:r>
            <a:endParaRPr lang="ru-RU" sz="3600" dirty="0"/>
          </a:p>
        </p:txBody>
      </p:sp>
      <p:sp>
        <p:nvSpPr>
          <p:cNvPr id="3" name="Содержимое 2"/>
          <p:cNvSpPr>
            <a:spLocks noGrp="1"/>
          </p:cNvSpPr>
          <p:nvPr>
            <p:ph idx="1"/>
          </p:nvPr>
        </p:nvSpPr>
        <p:spPr/>
        <p:txBody>
          <a:bodyPr>
            <a:normAutofit fontScale="92500" lnSpcReduction="20000"/>
          </a:bodyPr>
          <a:lstStyle/>
          <a:p>
            <a:pPr>
              <a:buNone/>
            </a:pPr>
            <a:endParaRPr lang="ru-RU" dirty="0" smtClean="0"/>
          </a:p>
          <a:p>
            <a:r>
              <a:rPr lang="ru-RU" dirty="0" smtClean="0"/>
              <a:t>А) Не разрешается.</a:t>
            </a:r>
          </a:p>
          <a:p>
            <a:r>
              <a:rPr lang="ru-RU" dirty="0" smtClean="0"/>
              <a:t>Б)  Если ниже перекрытия исключено наличие людей. </a:t>
            </a:r>
          </a:p>
          <a:p>
            <a:r>
              <a:rPr lang="ru-RU" dirty="0" smtClean="0"/>
              <a:t>В)  Если у перекрытия установлен сигнальщик.</a:t>
            </a:r>
          </a:p>
          <a:p>
            <a:r>
              <a:rPr lang="ru-RU" dirty="0" smtClean="0">
                <a:solidFill>
                  <a:srgbClr val="C00000"/>
                </a:solidFill>
              </a:rPr>
              <a:t>Г)  Если это предусмотрено специально разработанным ППР.</a:t>
            </a:r>
          </a:p>
          <a:p>
            <a:r>
              <a:rPr lang="ru-RU" dirty="0" smtClean="0"/>
              <a:t>Д) Если это выполняется под руководством специалиста, ответственного за безопасное выполнение работ с применением ПС.</a:t>
            </a:r>
            <a:endParaRPr lang="ru-RU" dirty="0"/>
          </a:p>
        </p:txBody>
      </p:sp>
    </p:spTree>
  </p:cSld>
  <p:clrMapOvr>
    <a:masterClrMapping/>
  </p:clrMapOvr>
  <p:transition spd="med">
    <p:wipe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600" b="1" dirty="0" smtClean="0"/>
              <a:t>Проекты производства работ и технологические карты</a:t>
            </a:r>
            <a:r>
              <a:rPr lang="ru-RU" sz="3600" dirty="0" smtClean="0"/>
              <a:t>:</a:t>
            </a:r>
            <a:endParaRPr lang="ru-RU" sz="3600" dirty="0"/>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r>
              <a:rPr lang="ru-RU" dirty="0" smtClean="0"/>
              <a:t>Утверждает ППР –Руководитель эксплуатирующей организации, выполняющей работы с применением ПС П.161</a:t>
            </a:r>
          </a:p>
          <a:p>
            <a:r>
              <a:rPr lang="ru-RU" dirty="0" smtClean="0"/>
              <a:t>До начала производства работ ПС  должны быть ознакомлены с ППР – специалисты, ответственные за безопасное производство работ с применением ПС, крановщики, стропальщики</a:t>
            </a:r>
            <a:endParaRPr lang="ru-RU" dirty="0"/>
          </a:p>
        </p:txBody>
      </p:sp>
    </p:spTree>
  </p:cSld>
  <p:clrMapOvr>
    <a:masterClrMapping/>
  </p:clrMapOvr>
  <p:transition spd="med">
    <p:wipe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3600" dirty="0" smtClean="0">
                <a:effectLst/>
              </a:rPr>
              <a:t>Техническое освидетельствование ПС</a:t>
            </a:r>
            <a:endParaRPr lang="ru-RU" sz="3600" dirty="0">
              <a:effectLst/>
            </a:endParaRPr>
          </a:p>
        </p:txBody>
      </p:sp>
      <p:sp>
        <p:nvSpPr>
          <p:cNvPr id="3" name="Содержимое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ru-RU" dirty="0" smtClean="0"/>
              <a:t>168. ПС перечисленные в пункте 3 настоящих ФНП (кроме рельсовых путей, люлек (кабин) для транспортировки людей кранами, съемных грузозахватных приспособлений и тары, для которых выполняются плановые проверки состояния и подтверждение работоспособности, согласно требованиям настоящих ФНП) должны подвергаться техническому освидетельствованию до их постановки на учет и пуска в работу. </a:t>
            </a:r>
            <a:r>
              <a:rPr lang="ru-RU" b="1" dirty="0" smtClean="0">
                <a:solidFill>
                  <a:srgbClr val="C00000"/>
                </a:solidFill>
              </a:rPr>
              <a:t>Объем работ, порядок и периодичность проведения технических освидетельствований определяется руководством (инструкцией) по эксплуатации ПС</a:t>
            </a:r>
            <a:r>
              <a:rPr lang="ru-RU" dirty="0" smtClean="0"/>
              <a:t>. Аналогичный объем работ выполняется и при внеочередных технических освидетельствованиях в случаях, определяемых настоящими ФНП.</a:t>
            </a:r>
          </a:p>
          <a:p>
            <a:endParaRPr lang="ru-RU" dirty="0"/>
          </a:p>
        </p:txBody>
      </p:sp>
    </p:spTree>
  </p:cSld>
  <p:clrMapOvr>
    <a:masterClrMapping/>
  </p:clrMapOvr>
  <p:transition spd="med">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1715</TotalTime>
  <Words>1991</Words>
  <Application>Microsoft Office PowerPoint</Application>
  <PresentationFormat>Экран (4:3)</PresentationFormat>
  <Paragraphs>707</Paragraphs>
  <Slides>141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141</vt:i4>
      </vt:variant>
    </vt:vector>
  </HeadingPairs>
  <TitlesOfParts>
    <vt:vector size="142" baseType="lpstr">
      <vt:lpstr>Литейная</vt:lpstr>
      <vt:lpstr>ФЕДЕРАЛЬНАЯ СЛУЖБА ПО ЭКОЛОГИЧЕСКОМУ, ТЕХНОЛОГИЧЕСКОМУ И АТОМНОМУ НАДЗОРУ  Федеральные  нормы и  правила  в области  промышленной  безопасности  «Правила безопасности опасных производственных объектов, на которых  используются подъемные сооружения»</vt:lpstr>
      <vt:lpstr>      Область применения.  (требования ФНП распространяются )</vt:lpstr>
      <vt:lpstr>  Требования настоящих ФНП не распространяются на обеспечение промышленной безопасности ОПО, на которых используются следующие ПС:</vt:lpstr>
      <vt:lpstr>          Подтверждение соответствия ПС на которые распространяются требования Технических регламентов </vt:lpstr>
      <vt:lpstr>  1. Какой документ подтверждает соответствие ПС требованиям технических регламентов? </vt:lpstr>
      <vt:lpstr>Краны-трубоукладчики</vt:lpstr>
      <vt:lpstr>        Цель и основные принципы обеспечения промышленной безопасности ОПО, на которых используются ПС.  </vt:lpstr>
      <vt:lpstr>2. Что понимается под термином "Инцидент с подъемным сооружением"? </vt:lpstr>
      <vt:lpstr>Эксплуатация</vt:lpstr>
      <vt:lpstr>Техническое освидетельствование ПС</vt:lpstr>
      <vt:lpstr>Цикл работы крана</vt:lpstr>
      <vt:lpstr>Какие из перечисленных ПС  не подлежат учету в органах Ростехнадзора? </vt:lpstr>
      <vt:lpstr>  Какие из перечисленных ПС подлежат учету в органах Ростехнадзора?</vt:lpstr>
      <vt:lpstr>  Что должно быть проведено для ПС, отработавших срок службы, для продления срока эксплуатации? </vt:lpstr>
      <vt:lpstr>Требования промышленной безопасности к организациям и работникам ОПО, занимающимся эксплуатацией ПС</vt:lpstr>
      <vt:lpstr>Требования промышленной безопасности к организациям и работникам ОПО, занимающимся эксплуатацией ПС</vt:lpstr>
      <vt:lpstr>Требования промышленной безопасности к организациям и работникам ОПО, занимающимся эксплуатацией ПС</vt:lpstr>
      <vt:lpstr>Требования промышленной безопасности к организациям и работникам ОПО, занимающимся эксплуатацией ПС</vt:lpstr>
      <vt:lpstr>Требования промышленной безопасности к организациям и работникам ОПО, занимающимся эксплуатацией ПС</vt:lpstr>
      <vt:lpstr>Требования промышленной безопасности к организациям и работникам ОПО, занимающимся эксплуатацией ПС</vt:lpstr>
      <vt:lpstr>Требования промышленной безопасности к организациям и работникам ОПО, занимающимся эксплуатацией ПС</vt:lpstr>
      <vt:lpstr>При эксплуатации ПС  организация обязана: </vt:lpstr>
      <vt:lpstr> при выявлении нарушений требований к эксплуатации ПС</vt:lpstr>
      <vt:lpstr>П.26.Работники ОПО, непосредственно занимающиеся эксплуатацией ПС, должны соответствовать следующим требованиям:</vt:lpstr>
      <vt:lpstr>П.26</vt:lpstr>
      <vt:lpstr>Гл.IV.Монтаж и наладка ПС </vt:lpstr>
      <vt:lpstr>V.   Ремонт, реконструкция и модернизация ПС ОПО</vt:lpstr>
      <vt:lpstr>VI.Эксплуатация ПС ОПО</vt:lpstr>
      <vt:lpstr>VI.Эксплуатация ПС ОПО</vt:lpstr>
      <vt:lpstr>Технологическая карта</vt:lpstr>
      <vt:lpstr>VI.Эксплуатация ПС ОПО</vt:lpstr>
      <vt:lpstr>VI.Эксплуатация ПС ОПО</vt:lpstr>
      <vt:lpstr>VI.Эксплуатация ПС ОПО</vt:lpstr>
      <vt:lpstr>VI.Эксплуатация ПС ОПО</vt:lpstr>
      <vt:lpstr>VI.Эксплуатация ПС ОПО</vt:lpstr>
      <vt:lpstr>IV.Эксплуатация</vt:lpstr>
      <vt:lpstr>VI.Эксплуатация ПС ОПО</vt:lpstr>
      <vt:lpstr>VI.Эксплуатация ПС ОПО</vt:lpstr>
      <vt:lpstr>VI.Эксплуатация ПС ОПО</vt:lpstr>
      <vt:lpstr>Производство работ в охранной зоне линии электропередачи </vt:lpstr>
      <vt:lpstr>Производство работ в охранной зоне линии электропередачи </vt:lpstr>
      <vt:lpstr>Производство работ в охранной зоне линии электропередачи </vt:lpstr>
      <vt:lpstr>Минимальное расстояние от стрелы крана или подъемника во время работы  до проводов ЛЭП, находящихся под напряжением</vt:lpstr>
      <vt:lpstr>Минимальное расстояние от стрелы крана или подъемника во время работы  до проводов ЛЭП, находящихся под напряжением</vt:lpstr>
      <vt:lpstr>VI.Эксплуатация ПС ОПО 117. При перемещении груза ПС должны соблюдаться следующие требования:</vt:lpstr>
      <vt:lpstr>VI.Эксплуатация ПС ОПО</vt:lpstr>
      <vt:lpstr>VI.Эксплуатация ПС ОПО</vt:lpstr>
      <vt:lpstr>VI.Эксплуатация ПС ОПО</vt:lpstr>
      <vt:lpstr>VI.Эксплуатация ПС ОПО дополнительные меры безопасности при кантовке груза</vt:lpstr>
      <vt:lpstr>VI.Эксплуатация ПС ОПО дополнительные меры безопасности при кантовке груза</vt:lpstr>
      <vt:lpstr>П.118. В процессе выполнения работ с применением ПС не разрешается:</vt:lpstr>
      <vt:lpstr>П.127. В процессе выполнения работ с применением ПС не разрешается:</vt:lpstr>
      <vt:lpstr>П.127. В процессе выполнения работ с применением ПС не разрешается:</vt:lpstr>
      <vt:lpstr>П.127. В процессе выполнения работ с применением ПС не разрешается:</vt:lpstr>
      <vt:lpstr>П.127. В процессе выполнения работ с применением ПС не разрешается:</vt:lpstr>
      <vt:lpstr>VI.Эксплуатация ПС ОПО</vt:lpstr>
      <vt:lpstr>VI.Эксплуатация ПС ОПО</vt:lpstr>
      <vt:lpstr>  Меры безопасности при выполнении малярных работ с переходных площадок мостового крана</vt:lpstr>
      <vt:lpstr>Табличка ПС</vt:lpstr>
      <vt:lpstr>Организации, эксплуатирующие ПС должны обеспечить  выполнение следующих требований промышленной безопасности:</vt:lpstr>
      <vt:lpstr>Организации, эксплуатирующие ПС должны обеспечить  выполнение следующих требований промышленной безопасности:</vt:lpstr>
      <vt:lpstr>Организации, эксплуатирующие ПС должны обеспечить  выполнение следующих требований промышленной безопасности</vt:lpstr>
      <vt:lpstr>П.126</vt:lpstr>
      <vt:lpstr>VI.Эксплуатация ПС ОПО</vt:lpstr>
      <vt:lpstr>ВНИМАНИЕ!!!</vt:lpstr>
      <vt:lpstr>VI.Эксплуатация ПС ОПО</vt:lpstr>
      <vt:lpstr>VI.Эксплуатация ПС ОПО</vt:lpstr>
      <vt:lpstr>VI.Эксплуатация ПС ОПО</vt:lpstr>
      <vt:lpstr>VI.Эксплуатация ПС ОПО</vt:lpstr>
      <vt:lpstr>VI.Эксплуатация ПС ОПО</vt:lpstr>
      <vt:lpstr>VI.Эксплуатация ПС ОПО</vt:lpstr>
      <vt:lpstr>VI.Эксплуатация ПС ОПО</vt:lpstr>
      <vt:lpstr>Пуск ПС в работу и постановка на учет </vt:lpstr>
      <vt:lpstr>Пуск ПС в работу и постановка на учет </vt:lpstr>
      <vt:lpstr>  Пуск ПС в работу и постановка на учет</vt:lpstr>
      <vt:lpstr>Пуск ПС в работу и постановка на учет</vt:lpstr>
      <vt:lpstr>Пуск ПС в работу и постановка на учет РЕШЕНИЕ КОМИССИИ</vt:lpstr>
      <vt:lpstr>Состав комиссии</vt:lpstr>
      <vt:lpstr>Пуск в работу ПС</vt:lpstr>
      <vt:lpstr>Пуск ПС в работу и постановка на учет п.146 РЕГИСТРАЦИЯ   п.147 УЧЕТ</vt:lpstr>
      <vt:lpstr>148. Не подлежат учету в органах Ростехнадзора следующие ПС:</vt:lpstr>
      <vt:lpstr>148. Не подлежат учету в органах Ростехнадзора следующие ПС:</vt:lpstr>
      <vt:lpstr>Организация безопасной эксплуатации ПС в составе ОПО</vt:lpstr>
      <vt:lpstr>Организация безопасной эксплуатации ПС в составе ОПО</vt:lpstr>
      <vt:lpstr>В этих целях должны быть: </vt:lpstr>
      <vt:lpstr>В этих целях должны быть:</vt:lpstr>
      <vt:lpstr>Численность службы собственного надзора и ее структура </vt:lpstr>
      <vt:lpstr>пп «Ж» п.23</vt:lpstr>
      <vt:lpstr>П.152</vt:lpstr>
      <vt:lpstr>НОВЫЕ ОБЛАСТИ АТТЕСТАЦИИ</vt:lpstr>
      <vt:lpstr>ОБУЧЕНИЕ РАБОЧИХ</vt:lpstr>
      <vt:lpstr>ОБУЧЕНИЕ РАБОЧИХ</vt:lpstr>
      <vt:lpstr>ПРОФЕССИОНАЛЬНОЕ ОБУЧЕНИЕ</vt:lpstr>
      <vt:lpstr>ИНСТРУКЦИИ</vt:lpstr>
      <vt:lpstr>СИГНАЛЬЩИК</vt:lpstr>
      <vt:lpstr>Проекты производства работ и технологические карты:</vt:lpstr>
      <vt:lpstr> В каких случаях разрешается подача грузов в проемы (люки) перекрытий?</vt:lpstr>
      <vt:lpstr>Проекты производства работ и технологические карты:</vt:lpstr>
      <vt:lpstr>Техническое освидетельствование ПС</vt:lpstr>
      <vt:lpstr>Техническое освидетельствование ПС</vt:lpstr>
      <vt:lpstr>Техническое освидетельствование ПС</vt:lpstr>
      <vt:lpstr>    Статические испытания должны проводиться со следующими нагрузками:</vt:lpstr>
      <vt:lpstr>Статические испытания</vt:lpstr>
      <vt:lpstr>Статические испытания</vt:lpstr>
      <vt:lpstr>Динамические испытания</vt:lpstr>
      <vt:lpstr> Что должно проводиться после капитального ремонта ПС?</vt:lpstr>
      <vt:lpstr> В каком из перечисленных случаев при внеочередном полном техническом освидетельствование ПС проводятся только статические испытания?</vt:lpstr>
      <vt:lpstr> Кто должен проводить техническое освидетельствование ПС?</vt:lpstr>
      <vt:lpstr> Кто устанавливает необходимость и периодичность неразрушающего контроля деталей подвески пластинчатых крюков кранов, транспортирующих расплавленный металл и жидкий шлак?</vt:lpstr>
      <vt:lpstr>Каким испытаниям подлежат механизмы подъема ПС, если предусмотрена их раздельная работа?</vt:lpstr>
      <vt:lpstr>Съемные грузозахватные приспособления</vt:lpstr>
      <vt:lpstr>Нормы браковки</vt:lpstr>
      <vt:lpstr>Презентация PowerPoint</vt:lpstr>
      <vt:lpstr>Презентация PowerPoint</vt:lpstr>
      <vt:lpstr>Презентация PowerPoint</vt:lpstr>
      <vt:lpstr>Презентация PowerPoint</vt:lpstr>
      <vt:lpstr>Презентация PowerPoint</vt:lpstr>
      <vt:lpstr>Браковка цепных стропов</vt:lpstr>
      <vt:lpstr>Система сигнализации при выполнении работ</vt:lpstr>
      <vt:lpstr>Поднять груз</vt:lpstr>
      <vt:lpstr>Опустить груз или крюк</vt:lpstr>
      <vt:lpstr>Передвинуть кран (мост)</vt:lpstr>
      <vt:lpstr>Передвинуть тележку</vt:lpstr>
      <vt:lpstr>Повернуть стрелу</vt:lpstr>
      <vt:lpstr>Поднять стрелу</vt:lpstr>
      <vt:lpstr>Опустить стрелу</vt:lpstr>
      <vt:lpstr>СТОП!!!</vt:lpstr>
      <vt:lpstr>Осторожно!!!</vt:lpstr>
      <vt:lpstr> Нарушения требований промышленной безопасности, при которых эксплуатация ПС должна быть запрещена</vt:lpstr>
      <vt:lpstr>Нарушения требований промышленной безопасности, при которых эксплуатация ПС должна быть запрещена  </vt:lpstr>
      <vt:lpstr>Нарушения требований промышленной безопасности, при которых эксплуатация ПС должна быть запрещена  </vt:lpstr>
      <vt:lpstr>Нарушения требований промышленной безопасности, при которых эксплуатация ПС должна быть запрещена  </vt:lpstr>
      <vt:lpstr> Действия в аварийных ситуациях работников ОПО, эксплуатирующих ПС  </vt:lpstr>
      <vt:lpstr>Действия в аварийных ситуациях работников ОПО, эксплуатирующих ПС</vt:lpstr>
      <vt:lpstr>Действия в аварийных ситуациях работников ОПО, эксплуатирующих ПС</vt:lpstr>
      <vt:lpstr>Действия в аварийных ситуациях работников ОПО, эксплуатирующих ПС</vt:lpstr>
      <vt:lpstr>Утилизация(ликвидация) ПС</vt:lpstr>
      <vt:lpstr>Оценка соответствия</vt:lpstr>
      <vt:lpstr>Оценка соответствия</vt:lpstr>
      <vt:lpstr>Оценка соответствия</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Федеральные  нормы и  правила  в области  промышленной  безопасности  «Правила безопасности опасных производственных объектов, на которых  используются подъемные сооружения»</dc:title>
  <dc:creator>Elena</dc:creator>
  <cp:lastModifiedBy>German Gandelman</cp:lastModifiedBy>
  <cp:revision>19</cp:revision>
  <dcterms:created xsi:type="dcterms:W3CDTF">2014-03-11T15:18:10Z</dcterms:created>
  <dcterms:modified xsi:type="dcterms:W3CDTF">2020-12-14T08:30:24Z</dcterms:modified>
</cp:coreProperties>
</file>